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8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9.xml" ContentType="application/vnd.openxmlformats-officedocument.theme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theme/theme11.xml" ContentType="application/vnd.openxmlformats-officedocument.theme+xml"/>
  <Override PartName="/ppt/slideLayouts/slideLayout17.xml" ContentType="application/vnd.openxmlformats-officedocument.presentationml.slideLayout+xml"/>
  <Override PartName="/ppt/theme/theme12.xml" ContentType="application/vnd.openxmlformats-officedocument.theme+xml"/>
  <Override PartName="/ppt/slideLayouts/slideLayout18.xml" ContentType="application/vnd.openxmlformats-officedocument.presentationml.slideLayout+xml"/>
  <Override PartName="/ppt/theme/theme13.xml" ContentType="application/vnd.openxmlformats-officedocument.theme+xml"/>
  <Override PartName="/ppt/slideLayouts/slideLayout19.xml" ContentType="application/vnd.openxmlformats-officedocument.presentationml.slideLayout+xml"/>
  <Override PartName="/ppt/theme/theme14.xml" ContentType="application/vnd.openxmlformats-officedocument.theme+xml"/>
  <Override PartName="/ppt/slideLayouts/slideLayout20.xml" ContentType="application/vnd.openxmlformats-officedocument.presentationml.slideLayout+xml"/>
  <Override PartName="/ppt/theme/theme15.xml" ContentType="application/vnd.openxmlformats-officedocument.theme+xml"/>
  <Override PartName="/ppt/slideLayouts/slideLayout21.xml" ContentType="application/vnd.openxmlformats-officedocument.presentationml.slideLayout+xml"/>
  <Override PartName="/ppt/theme/theme16.xml" ContentType="application/vnd.openxmlformats-officedocument.theme+xml"/>
  <Override PartName="/ppt/slideLayouts/slideLayout22.xml" ContentType="application/vnd.openxmlformats-officedocument.presentationml.slideLayout+xml"/>
  <Override PartName="/ppt/theme/theme17.xml" ContentType="application/vnd.openxmlformats-officedocument.theme+xml"/>
  <Override PartName="/ppt/slideLayouts/slideLayout23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8">
  <p:sldMasterIdLst>
    <p:sldMasterId id="2147483684" r:id="rId4"/>
    <p:sldMasterId id="2147483650" r:id="rId5"/>
    <p:sldMasterId id="2147483692" r:id="rId6"/>
    <p:sldMasterId id="2147483682" r:id="rId7"/>
    <p:sldMasterId id="2147483656" r:id="rId8"/>
    <p:sldMasterId id="2147483658" r:id="rId9"/>
    <p:sldMasterId id="2147483660" r:id="rId10"/>
    <p:sldMasterId id="2147483662" r:id="rId11"/>
    <p:sldMasterId id="2147483664" r:id="rId12"/>
    <p:sldMasterId id="2147483666" r:id="rId13"/>
    <p:sldMasterId id="2147483668" r:id="rId14"/>
    <p:sldMasterId id="2147483670" r:id="rId15"/>
    <p:sldMasterId id="2147483672" r:id="rId16"/>
    <p:sldMasterId id="2147483674" r:id="rId17"/>
    <p:sldMasterId id="2147483676" r:id="rId18"/>
    <p:sldMasterId id="2147483678" r:id="rId19"/>
    <p:sldMasterId id="2147483688" r:id="rId20"/>
    <p:sldMasterId id="2147483694" r:id="rId21"/>
  </p:sldMasterIdLst>
  <p:notesMasterIdLst>
    <p:notesMasterId r:id="rId71"/>
  </p:notesMasterIdLst>
  <p:sldIdLst>
    <p:sldId id="293" r:id="rId22"/>
    <p:sldId id="313" r:id="rId23"/>
    <p:sldId id="329" r:id="rId24"/>
    <p:sldId id="328" r:id="rId25"/>
    <p:sldId id="402" r:id="rId26"/>
    <p:sldId id="403" r:id="rId27"/>
    <p:sldId id="335" r:id="rId28"/>
    <p:sldId id="295" r:id="rId29"/>
    <p:sldId id="290" r:id="rId30"/>
    <p:sldId id="266" r:id="rId31"/>
    <p:sldId id="310" r:id="rId32"/>
    <p:sldId id="352" r:id="rId33"/>
    <p:sldId id="366" r:id="rId34"/>
    <p:sldId id="353" r:id="rId35"/>
    <p:sldId id="300" r:id="rId36"/>
    <p:sldId id="360" r:id="rId37"/>
    <p:sldId id="355" r:id="rId38"/>
    <p:sldId id="356" r:id="rId39"/>
    <p:sldId id="357" r:id="rId40"/>
    <p:sldId id="358" r:id="rId41"/>
    <p:sldId id="359" r:id="rId42"/>
    <p:sldId id="323" r:id="rId43"/>
    <p:sldId id="409" r:id="rId44"/>
    <p:sldId id="364" r:id="rId45"/>
    <p:sldId id="419" r:id="rId46"/>
    <p:sldId id="392" r:id="rId47"/>
    <p:sldId id="365" r:id="rId48"/>
    <p:sldId id="309" r:id="rId49"/>
    <p:sldId id="383" r:id="rId50"/>
    <p:sldId id="301" r:id="rId51"/>
    <p:sldId id="372" r:id="rId52"/>
    <p:sldId id="373" r:id="rId53"/>
    <p:sldId id="374" r:id="rId54"/>
    <p:sldId id="347" r:id="rId55"/>
    <p:sldId id="405" r:id="rId56"/>
    <p:sldId id="411" r:id="rId57"/>
    <p:sldId id="412" r:id="rId58"/>
    <p:sldId id="258" r:id="rId59"/>
    <p:sldId id="391" r:id="rId60"/>
    <p:sldId id="413" r:id="rId61"/>
    <p:sldId id="414" r:id="rId62"/>
    <p:sldId id="348" r:id="rId63"/>
    <p:sldId id="327" r:id="rId64"/>
    <p:sldId id="318" r:id="rId65"/>
    <p:sldId id="257" r:id="rId66"/>
    <p:sldId id="385" r:id="rId67"/>
    <p:sldId id="408" r:id="rId68"/>
    <p:sldId id="417" r:id="rId69"/>
    <p:sldId id="311" r:id="rId7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égory Falisse" initials="GF" lastIdx="4" clrIdx="0">
    <p:extLst>
      <p:ext uri="{19B8F6BF-5375-455C-9EA6-DF929625EA0E}">
        <p15:presenceInfo xmlns:p15="http://schemas.microsoft.com/office/powerpoint/2012/main" userId="S-1-5-21-3833422039-1977871958-3486634389-2301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B3E6"/>
    <a:srgbClr val="00214E"/>
    <a:srgbClr val="00264A"/>
    <a:srgbClr val="69AD40"/>
    <a:srgbClr val="6E0E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89691" autoAdjust="0"/>
  </p:normalViewPr>
  <p:slideViewPr>
    <p:cSldViewPr snapToGrid="0" snapToObjects="1">
      <p:cViewPr varScale="1">
        <p:scale>
          <a:sx n="74" d="100"/>
          <a:sy n="74" d="100"/>
        </p:scale>
        <p:origin x="2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29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61" Type="http://schemas.openxmlformats.org/officeDocument/2006/relationships/slide" Target="slides/slide40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0.xml"/><Relationship Id="rId72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interm&#233;diaires/Taux%20de%20participati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legal_crois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legal_croise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etudiants_croises.xlsx" TargetMode="Externa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etudiants_croise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etudiants_croises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Coordination/Comit&#233;%20Strat&#233;gique%20Mobilit&#233;/Objectifs/Copie%20de%2021_1207%20alain%20-%20Copie%20de%20Objectifs%20Mobilit&#233;%202030%20BI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Coordination/Comit&#233;%20Strat&#233;gique%20Mobilit&#233;/Objectifs/Copie%20de%2021_1207%20alain%20-%20Copie%20de%20Objectifs%20Mobilit&#233;%202030%20BI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alisseg\AppData\Local\Microsoft\Windows\INetCache\Content.Outlook\CSN5ZLYW\Analyse%20&#233;volution%202014-2021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legal_crois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legal_crois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tableaux_enquete_legal_crois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Chiffres%20pr&#233;sentation%20Groupe%20Mobilit&#233;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Chiffres%20pr&#233;sentation%20Groupe%20Mobilit&#233;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uclouvain-my.sharepoint.com/personal/gregory_falisse_uclouvain_be/Documents/statistiques/PDE/2021/Enqu&#234;te/R&#233;sultats%20d&#233;finitifs/Chiffres%20pr&#233;sentation%20Groupe%20Mobilit&#233;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https://uclouvain-my.sharepoint.com/personal/gregory_falisse_uclouvain_be/Documents/statistiques/PDE/2021/Enqu&#234;te/R&#233;sultats%20d&#233;finitifs/Chiffres%20pr&#233;sentation%20Groupe%20Mobilit&#233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https://uclouvain-my.sharepoint.com/personal/gregory_falisse_uclouvain_be/Documents/statistiques/PDE/2021/Enqu&#234;te/R&#233;sultats%20d&#233;finitifs/Chiffres%20pr&#233;sentation%20Groupe%20Mobilit&#23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Taux de participation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Feuil1!$A$7</c:f>
              <c:strCache>
                <c:ptCount val="1"/>
                <c:pt idx="0">
                  <c:v>Personnel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Feuil1!$B$6:$H$6</c:f>
              <c:numCache>
                <c:formatCode>m/d/yyyy</c:formatCode>
                <c:ptCount val="7"/>
                <c:pt idx="0" formatCode="d\-mmm">
                  <c:v>44474</c:v>
                </c:pt>
                <c:pt idx="1">
                  <c:v>44480</c:v>
                </c:pt>
                <c:pt idx="2">
                  <c:v>44482</c:v>
                </c:pt>
                <c:pt idx="3">
                  <c:v>44483</c:v>
                </c:pt>
                <c:pt idx="4">
                  <c:v>44487</c:v>
                </c:pt>
                <c:pt idx="5">
                  <c:v>44495</c:v>
                </c:pt>
                <c:pt idx="6">
                  <c:v>44502</c:v>
                </c:pt>
              </c:numCache>
            </c:numRef>
          </c:cat>
          <c:val>
            <c:numRef>
              <c:f>Feuil1!$B$7:$H$7</c:f>
              <c:numCache>
                <c:formatCode>0%</c:formatCode>
                <c:ptCount val="7"/>
                <c:pt idx="0">
                  <c:v>0.20033049447057327</c:v>
                </c:pt>
                <c:pt idx="1">
                  <c:v>0.23617643320198298</c:v>
                </c:pt>
                <c:pt idx="2">
                  <c:v>0.24164230329223338</c:v>
                </c:pt>
                <c:pt idx="3">
                  <c:v>0.34129909749586884</c:v>
                </c:pt>
                <c:pt idx="4">
                  <c:v>0.36214567179356805</c:v>
                </c:pt>
                <c:pt idx="5">
                  <c:v>0.41</c:v>
                </c:pt>
                <c:pt idx="6">
                  <c:v>0.41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397-4E35-9023-4360D9EFA5E4}"/>
            </c:ext>
          </c:extLst>
        </c:ser>
        <c:ser>
          <c:idx val="1"/>
          <c:order val="1"/>
          <c:tx>
            <c:strRef>
              <c:f>Feuil1!$A$8</c:f>
              <c:strCache>
                <c:ptCount val="1"/>
                <c:pt idx="0">
                  <c:v>Etudiants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Feuil1!$B$6:$H$6</c:f>
              <c:numCache>
                <c:formatCode>m/d/yyyy</c:formatCode>
                <c:ptCount val="7"/>
                <c:pt idx="0" formatCode="d\-mmm">
                  <c:v>44474</c:v>
                </c:pt>
                <c:pt idx="1">
                  <c:v>44480</c:v>
                </c:pt>
                <c:pt idx="2">
                  <c:v>44482</c:v>
                </c:pt>
                <c:pt idx="3">
                  <c:v>44483</c:v>
                </c:pt>
                <c:pt idx="4">
                  <c:v>44487</c:v>
                </c:pt>
                <c:pt idx="5">
                  <c:v>44495</c:v>
                </c:pt>
                <c:pt idx="6">
                  <c:v>44502</c:v>
                </c:pt>
              </c:numCache>
            </c:numRef>
          </c:cat>
          <c:val>
            <c:numRef>
              <c:f>Feuil1!$B$8:$H$8</c:f>
              <c:numCache>
                <c:formatCode>0%</c:formatCode>
                <c:ptCount val="7"/>
                <c:pt idx="0">
                  <c:v>2.8404287694856794E-2</c:v>
                </c:pt>
                <c:pt idx="1">
                  <c:v>0.10763196158658235</c:v>
                </c:pt>
                <c:pt idx="2">
                  <c:v>0.10962702465086396</c:v>
                </c:pt>
                <c:pt idx="3">
                  <c:v>0.16701044872011633</c:v>
                </c:pt>
                <c:pt idx="4">
                  <c:v>0.18483075778581814</c:v>
                </c:pt>
                <c:pt idx="5">
                  <c:v>0.21</c:v>
                </c:pt>
                <c:pt idx="6">
                  <c:v>0.22615223345619315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397-4E35-9023-4360D9EFA5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9509520"/>
        <c:axId val="659509192"/>
      </c:lineChart>
      <c:dateAx>
        <c:axId val="659509520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9509192"/>
        <c:crosses val="autoZero"/>
        <c:auto val="1"/>
        <c:lblOffset val="100"/>
        <c:baseTimeUnit val="days"/>
      </c:dateAx>
      <c:valAx>
        <c:axId val="659509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950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Nombre de sites fréquentés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'nombre de sites fréquentés'!$B$1</c:f>
              <c:strCache>
                <c:ptCount val="1"/>
                <c:pt idx="0">
                  <c:v>Louvain-la-Neuve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'nombre de sites fréquentés'!$A$2:$A$9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4+</c:v>
                </c:pt>
              </c:strCache>
            </c:strRef>
          </c:cat>
          <c:val>
            <c:numRef>
              <c:f>'nombre de sites fréquentés'!$B$2:$B$9</c:f>
              <c:numCache>
                <c:formatCode>0%</c:formatCode>
                <c:ptCount val="4"/>
                <c:pt idx="0">
                  <c:v>0.82</c:v>
                </c:pt>
                <c:pt idx="1">
                  <c:v>0.12</c:v>
                </c:pt>
                <c:pt idx="2">
                  <c:v>0.03</c:v>
                </c:pt>
                <c:pt idx="3">
                  <c:v>0.03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7459-43FE-888F-16709A86463D}"/>
            </c:ext>
          </c:extLst>
        </c:ser>
        <c:ser>
          <c:idx val="1"/>
          <c:order val="1"/>
          <c:tx>
            <c:strRef>
              <c:f>'nombre de sites fréquentés'!$C$1</c:f>
              <c:strCache>
                <c:ptCount val="1"/>
                <c:pt idx="0">
                  <c:v>Bruxelles Woluwe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'nombre de sites fréquentés'!$A$2:$A$9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4+</c:v>
                </c:pt>
              </c:strCache>
            </c:strRef>
          </c:cat>
          <c:val>
            <c:numRef>
              <c:f>'nombre de sites fréquentés'!$C$2:$C$9</c:f>
              <c:numCache>
                <c:formatCode>0%</c:formatCode>
                <c:ptCount val="4"/>
                <c:pt idx="0">
                  <c:v>0.68</c:v>
                </c:pt>
                <c:pt idx="1">
                  <c:v>0.27</c:v>
                </c:pt>
                <c:pt idx="2">
                  <c:v>0.04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59-43FE-888F-16709A86463D}"/>
            </c:ext>
          </c:extLst>
        </c:ser>
        <c:ser>
          <c:idx val="2"/>
          <c:order val="2"/>
          <c:tx>
            <c:strRef>
              <c:f>'nombre de sites fréquentés'!$D$1</c:f>
              <c:strCache>
                <c:ptCount val="1"/>
                <c:pt idx="0">
                  <c:v>Bruxelles Saint-Gilles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'nombre de sites fréquentés'!$A$2:$A$9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4+</c:v>
                </c:pt>
              </c:strCache>
            </c:strRef>
          </c:cat>
          <c:val>
            <c:numRef>
              <c:f>'nombre de sites fréquentés'!$D$2:$D$9</c:f>
              <c:numCache>
                <c:formatCode>0%</c:formatCode>
                <c:ptCount val="4"/>
                <c:pt idx="0">
                  <c:v>0.6</c:v>
                </c:pt>
                <c:pt idx="1">
                  <c:v>0.15</c:v>
                </c:pt>
                <c:pt idx="2">
                  <c:v>0.2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59-43FE-888F-16709A86463D}"/>
            </c:ext>
          </c:extLst>
        </c:ser>
        <c:ser>
          <c:idx val="3"/>
          <c:order val="3"/>
          <c:tx>
            <c:strRef>
              <c:f>'nombre de sites fréquentés'!$E$1</c:f>
              <c:strCache>
                <c:ptCount val="1"/>
                <c:pt idx="0">
                  <c:v>Mons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'nombre de sites fréquentés'!$A$2:$A$9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4+</c:v>
                </c:pt>
              </c:strCache>
            </c:strRef>
          </c:cat>
          <c:val>
            <c:numRef>
              <c:f>'nombre de sites fréquentés'!$E$2:$E$9</c:f>
              <c:numCache>
                <c:formatCode>0%</c:formatCode>
                <c:ptCount val="4"/>
                <c:pt idx="0">
                  <c:v>0.24</c:v>
                </c:pt>
                <c:pt idx="1">
                  <c:v>0.39</c:v>
                </c:pt>
                <c:pt idx="2">
                  <c:v>0.27</c:v>
                </c:pt>
                <c:pt idx="3">
                  <c:v>9.9999999999999992E-2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59-43FE-888F-16709A86463D}"/>
            </c:ext>
          </c:extLst>
        </c:ser>
        <c:ser>
          <c:idx val="4"/>
          <c:order val="4"/>
          <c:tx>
            <c:strRef>
              <c:f>'nombre de sites fréquentés'!$F$1</c:f>
              <c:strCache>
                <c:ptCount val="1"/>
                <c:pt idx="0">
                  <c:v>Tournai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'nombre de sites fréquentés'!$A$2:$A$9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4+</c:v>
                </c:pt>
              </c:strCache>
            </c:strRef>
          </c:cat>
          <c:val>
            <c:numRef>
              <c:f>'nombre de sites fréquentés'!$F$2:$F$9</c:f>
              <c:numCache>
                <c:formatCode>0%</c:formatCode>
                <c:ptCount val="4"/>
                <c:pt idx="0">
                  <c:v>0.19</c:v>
                </c:pt>
                <c:pt idx="1">
                  <c:v>0.14000000000000001</c:v>
                </c:pt>
                <c:pt idx="2">
                  <c:v>0.52</c:v>
                </c:pt>
                <c:pt idx="3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59-43FE-888F-16709A86463D}"/>
            </c:ext>
          </c:extLst>
        </c:ser>
        <c:ser>
          <c:idx val="8"/>
          <c:order val="8"/>
          <c:tx>
            <c:strRef>
              <c:f>'nombre de sites fréquentés'!$J$1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'nombre de sites fréquentés'!$A$2:$A$9</c:f>
              <c:strCach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4+</c:v>
                </c:pt>
              </c:strCache>
            </c:strRef>
          </c:cat>
          <c:val>
            <c:numRef>
              <c:f>'nombre de sites fréquentés'!$J$2:$J$9</c:f>
              <c:numCache>
                <c:formatCode>0%</c:formatCode>
                <c:ptCount val="4"/>
                <c:pt idx="0">
                  <c:v>0.78</c:v>
                </c:pt>
                <c:pt idx="1">
                  <c:v>0.15</c:v>
                </c:pt>
                <c:pt idx="2">
                  <c:v>0.05</c:v>
                </c:pt>
                <c:pt idx="3">
                  <c:v>0.03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7459-43FE-888F-16709A8646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4105392"/>
        <c:axId val="674105720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'nombre de sites fréquentés'!$G$1</c15:sqref>
                        </c15:formulaRef>
                      </c:ext>
                    </c:extLst>
                    <c:strCache>
                      <c:ptCount val="1"/>
                      <c:pt idx="0">
                        <c:v>Charleroi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'nombre de sites fréquentés'!$A$2:$A$9</c15:sqref>
                        </c15:formulaRef>
                      </c:ext>
                    </c:extLst>
                    <c:strCache>
                      <c:ptCount val="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4+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'nombre de sites fréquentés'!$G$2:$G$9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</c:v>
                      </c:pt>
                      <c:pt idx="1">
                        <c:v>1</c:v>
                      </c:pt>
                      <c:pt idx="2">
                        <c:v>0</c:v>
                      </c:pt>
                      <c:pt idx="3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7459-43FE-888F-16709A86463D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'nombre de sites fréquentés'!$H$1</c15:sqref>
                        </c15:formulaRef>
                      </c:ext>
                    </c:extLst>
                    <c:strCache>
                      <c:ptCount val="1"/>
                      <c:pt idx="0">
                        <c:v>Namur (Mont-Godinne)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'nombre de sites fréquentés'!$A$2:$A$9</c15:sqref>
                        </c15:formulaRef>
                      </c:ext>
                    </c:extLst>
                    <c:strCache>
                      <c:ptCount val="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'nombre de sites fréquentés'!$H$2:$H$9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7459-43FE-888F-16709A86463D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'nombre de sites fréquentés'!$I$1</c15:sqref>
                        </c15:formulaRef>
                      </c:ext>
                    </c:extLst>
                    <c:strCache>
                      <c:ptCount val="1"/>
                      <c:pt idx="0">
                        <c:v>Autre site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'nombre de sites fréquentés'!$A$2:$A$9</c15:sqref>
                        </c15:formulaRef>
                      </c:ext>
                    </c:extLst>
                    <c:strCache>
                      <c:ptCount val="4"/>
                      <c:pt idx="0">
                        <c:v>1</c:v>
                      </c:pt>
                      <c:pt idx="1">
                        <c:v>2</c:v>
                      </c:pt>
                      <c:pt idx="2">
                        <c:v>3</c:v>
                      </c:pt>
                      <c:pt idx="3">
                        <c:v>4+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'nombre de sites fréquentés'!$I$2:$I$9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0.67</c:v>
                      </c:pt>
                      <c:pt idx="1">
                        <c:v>0.17</c:v>
                      </c:pt>
                      <c:pt idx="2">
                        <c:v>0</c:v>
                      </c:pt>
                      <c:pt idx="3">
                        <c:v>0.17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459-43FE-888F-16709A86463D}"/>
                  </c:ext>
                </c:extLst>
              </c15:ser>
            </c15:filteredBarSeries>
          </c:ext>
        </c:extLst>
      </c:barChart>
      <c:catAx>
        <c:axId val="67410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4105720"/>
        <c:crosses val="autoZero"/>
        <c:auto val="1"/>
        <c:lblAlgn val="ctr"/>
        <c:lblOffset val="100"/>
        <c:noMultiLvlLbl val="0"/>
      </c:catAx>
      <c:valAx>
        <c:axId val="674105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4105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Intérêt</a:t>
            </a:r>
            <a:r>
              <a:rPr lang="fr-BE" baseline="0"/>
              <a:t> pour le  télétravail</a:t>
            </a:r>
            <a:endParaRPr lang="fr-B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Télétravail!$A$16</c:f>
              <c:strCache>
                <c:ptCount val="1"/>
                <c:pt idx="0">
                  <c:v>1 à 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Télétravail!$B$15:$J$15</c:f>
              <c:strCache>
                <c:ptCount val="6"/>
                <c:pt idx="0">
                  <c:v>Louvain-la-Neuve</c:v>
                </c:pt>
                <c:pt idx="1">
                  <c:v>Bruxelles Woluwe</c:v>
                </c:pt>
                <c:pt idx="2">
                  <c:v>Bruxelles Saint-Gilles</c:v>
                </c:pt>
                <c:pt idx="3">
                  <c:v>Mons</c:v>
                </c:pt>
                <c:pt idx="4">
                  <c:v>Tournai</c:v>
                </c:pt>
                <c:pt idx="5">
                  <c:v>Total</c:v>
                </c:pt>
              </c:strCache>
            </c:strRef>
          </c:cat>
          <c:val>
            <c:numRef>
              <c:f>Télétravail!$B$16:$J$16</c:f>
              <c:numCache>
                <c:formatCode>0%</c:formatCode>
                <c:ptCount val="6"/>
                <c:pt idx="0">
                  <c:v>0.13</c:v>
                </c:pt>
                <c:pt idx="1">
                  <c:v>0.12</c:v>
                </c:pt>
                <c:pt idx="2">
                  <c:v>0.13</c:v>
                </c:pt>
                <c:pt idx="3">
                  <c:v>0.02</c:v>
                </c:pt>
                <c:pt idx="4">
                  <c:v>0.25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99-4ABB-88C2-D4EAFD33144E}"/>
            </c:ext>
          </c:extLst>
        </c:ser>
        <c:ser>
          <c:idx val="1"/>
          <c:order val="1"/>
          <c:tx>
            <c:strRef>
              <c:f>Télétravail!$A$17</c:f>
              <c:strCache>
                <c:ptCount val="1"/>
                <c:pt idx="0">
                  <c:v>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Télétravail!$B$15:$J$15</c:f>
              <c:strCache>
                <c:ptCount val="6"/>
                <c:pt idx="0">
                  <c:v>Louvain-la-Neuve</c:v>
                </c:pt>
                <c:pt idx="1">
                  <c:v>Bruxelles Woluwe</c:v>
                </c:pt>
                <c:pt idx="2">
                  <c:v>Bruxelles Saint-Gilles</c:v>
                </c:pt>
                <c:pt idx="3">
                  <c:v>Mons</c:v>
                </c:pt>
                <c:pt idx="4">
                  <c:v>Tournai</c:v>
                </c:pt>
                <c:pt idx="5">
                  <c:v>Total</c:v>
                </c:pt>
              </c:strCache>
            </c:strRef>
          </c:cat>
          <c:val>
            <c:numRef>
              <c:f>Télétravail!$B$17:$J$17</c:f>
              <c:numCache>
                <c:formatCode>0%</c:formatCode>
                <c:ptCount val="6"/>
                <c:pt idx="0">
                  <c:v>7.0000000000000007E-2</c:v>
                </c:pt>
                <c:pt idx="1">
                  <c:v>0.05</c:v>
                </c:pt>
                <c:pt idx="2">
                  <c:v>0.27</c:v>
                </c:pt>
                <c:pt idx="3">
                  <c:v>0.02</c:v>
                </c:pt>
                <c:pt idx="4">
                  <c:v>0</c:v>
                </c:pt>
                <c:pt idx="5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99-4ABB-88C2-D4EAFD33144E}"/>
            </c:ext>
          </c:extLst>
        </c:ser>
        <c:ser>
          <c:idx val="2"/>
          <c:order val="2"/>
          <c:tx>
            <c:strRef>
              <c:f>Télétravail!$A$18</c:f>
              <c:strCache>
                <c:ptCount val="1"/>
                <c:pt idx="0">
                  <c:v>5 à 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Télétravail!$B$15:$J$15</c:f>
              <c:strCache>
                <c:ptCount val="6"/>
                <c:pt idx="0">
                  <c:v>Louvain-la-Neuve</c:v>
                </c:pt>
                <c:pt idx="1">
                  <c:v>Bruxelles Woluwe</c:v>
                </c:pt>
                <c:pt idx="2">
                  <c:v>Bruxelles Saint-Gilles</c:v>
                </c:pt>
                <c:pt idx="3">
                  <c:v>Mons</c:v>
                </c:pt>
                <c:pt idx="4">
                  <c:v>Tournai</c:v>
                </c:pt>
                <c:pt idx="5">
                  <c:v>Total</c:v>
                </c:pt>
              </c:strCache>
            </c:strRef>
          </c:cat>
          <c:val>
            <c:numRef>
              <c:f>Télétravail!$B$18:$J$18</c:f>
              <c:numCache>
                <c:formatCode>0%</c:formatCode>
                <c:ptCount val="6"/>
                <c:pt idx="0">
                  <c:v>0.52</c:v>
                </c:pt>
                <c:pt idx="1">
                  <c:v>0.54</c:v>
                </c:pt>
                <c:pt idx="2">
                  <c:v>0.27</c:v>
                </c:pt>
                <c:pt idx="3">
                  <c:v>0.67</c:v>
                </c:pt>
                <c:pt idx="4">
                  <c:v>0.44</c:v>
                </c:pt>
                <c:pt idx="5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99-4ABB-88C2-D4EAFD33144E}"/>
            </c:ext>
          </c:extLst>
        </c:ser>
        <c:ser>
          <c:idx val="3"/>
          <c:order val="3"/>
          <c:tx>
            <c:strRef>
              <c:f>Télétravail!$A$19</c:f>
              <c:strCache>
                <c:ptCount val="1"/>
                <c:pt idx="0">
                  <c:v>Bénéficie déjà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Télétravail!$B$15:$J$15</c:f>
              <c:strCache>
                <c:ptCount val="6"/>
                <c:pt idx="0">
                  <c:v>Louvain-la-Neuve</c:v>
                </c:pt>
                <c:pt idx="1">
                  <c:v>Bruxelles Woluwe</c:v>
                </c:pt>
                <c:pt idx="2">
                  <c:v>Bruxelles Saint-Gilles</c:v>
                </c:pt>
                <c:pt idx="3">
                  <c:v>Mons</c:v>
                </c:pt>
                <c:pt idx="4">
                  <c:v>Tournai</c:v>
                </c:pt>
                <c:pt idx="5">
                  <c:v>Total</c:v>
                </c:pt>
              </c:strCache>
            </c:strRef>
          </c:cat>
          <c:val>
            <c:numRef>
              <c:f>Télétravail!$B$19:$J$19</c:f>
              <c:numCache>
                <c:formatCode>0%</c:formatCode>
                <c:ptCount val="6"/>
                <c:pt idx="0">
                  <c:v>0.16</c:v>
                </c:pt>
                <c:pt idx="1">
                  <c:v>0.08</c:v>
                </c:pt>
                <c:pt idx="2">
                  <c:v>0</c:v>
                </c:pt>
                <c:pt idx="3">
                  <c:v>0.18</c:v>
                </c:pt>
                <c:pt idx="4">
                  <c:v>0</c:v>
                </c:pt>
                <c:pt idx="5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199-4ABB-88C2-D4EAFD33144E}"/>
            </c:ext>
          </c:extLst>
        </c:ser>
        <c:ser>
          <c:idx val="4"/>
          <c:order val="4"/>
          <c:tx>
            <c:strRef>
              <c:f>Télétravail!$A$20</c:f>
              <c:strCache>
                <c:ptCount val="1"/>
                <c:pt idx="0">
                  <c:v>Pas concerné·e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Télétravail!$B$15:$J$15</c:f>
              <c:strCache>
                <c:ptCount val="6"/>
                <c:pt idx="0">
                  <c:v>Louvain-la-Neuve</c:v>
                </c:pt>
                <c:pt idx="1">
                  <c:v>Bruxelles Woluwe</c:v>
                </c:pt>
                <c:pt idx="2">
                  <c:v>Bruxelles Saint-Gilles</c:v>
                </c:pt>
                <c:pt idx="3">
                  <c:v>Mons</c:v>
                </c:pt>
                <c:pt idx="4">
                  <c:v>Tournai</c:v>
                </c:pt>
                <c:pt idx="5">
                  <c:v>Total</c:v>
                </c:pt>
              </c:strCache>
            </c:strRef>
          </c:cat>
          <c:val>
            <c:numRef>
              <c:f>Télétravail!$B$20:$J$20</c:f>
              <c:numCache>
                <c:formatCode>0%</c:formatCode>
                <c:ptCount val="6"/>
                <c:pt idx="0">
                  <c:v>0.13</c:v>
                </c:pt>
                <c:pt idx="1">
                  <c:v>0.22</c:v>
                </c:pt>
                <c:pt idx="2">
                  <c:v>0.33</c:v>
                </c:pt>
                <c:pt idx="3">
                  <c:v>0.1</c:v>
                </c:pt>
                <c:pt idx="4">
                  <c:v>0.31</c:v>
                </c:pt>
                <c:pt idx="5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199-4ABB-88C2-D4EAFD3314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9563272"/>
        <c:axId val="639565896"/>
      </c:barChart>
      <c:catAx>
        <c:axId val="63956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9565896"/>
        <c:crosses val="autoZero"/>
        <c:auto val="1"/>
        <c:lblAlgn val="ctr"/>
        <c:lblOffset val="100"/>
        <c:noMultiLvlLbl val="0"/>
      </c:catAx>
      <c:valAx>
        <c:axId val="639565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9563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Etudiants</a:t>
            </a:r>
            <a:r>
              <a:rPr lang="fr-BE" baseline="0"/>
              <a:t> : </a:t>
            </a:r>
            <a:r>
              <a:rPr lang="fr-BE"/>
              <a:t>Distance</a:t>
            </a:r>
            <a:r>
              <a:rPr lang="fr-BE" baseline="0"/>
              <a:t> lieu de Résidence - lieu d'étude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'Distance Résidence lieu d''étude'!$B$1</c:f>
              <c:strCache>
                <c:ptCount val="1"/>
                <c:pt idx="0">
                  <c:v>Louvain-la-Neuve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d''étude'!$B$2:$B$15</c:f>
              <c:numCache>
                <c:formatCode>0%</c:formatCode>
                <c:ptCount val="11"/>
                <c:pt idx="0">
                  <c:v>0.35</c:v>
                </c:pt>
                <c:pt idx="1">
                  <c:v>7.0000000000000007E-2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0.06</c:v>
                </c:pt>
                <c:pt idx="5">
                  <c:v>0.15</c:v>
                </c:pt>
                <c:pt idx="6">
                  <c:v>0.1</c:v>
                </c:pt>
                <c:pt idx="7">
                  <c:v>0.05</c:v>
                </c:pt>
                <c:pt idx="8">
                  <c:v>0.04</c:v>
                </c:pt>
                <c:pt idx="9">
                  <c:v>0.02</c:v>
                </c:pt>
                <c:pt idx="1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8D-43A8-93F5-EDAE43FFDC74}"/>
            </c:ext>
          </c:extLst>
        </c:ser>
        <c:ser>
          <c:idx val="1"/>
          <c:order val="1"/>
          <c:tx>
            <c:strRef>
              <c:f>'Distance Résidence lieu d''étude'!$C$1</c:f>
              <c:strCache>
                <c:ptCount val="1"/>
                <c:pt idx="0">
                  <c:v>Bruxelles Woluwe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d''étude'!$C$2:$C$15</c:f>
              <c:numCache>
                <c:formatCode>0%</c:formatCode>
                <c:ptCount val="11"/>
                <c:pt idx="0">
                  <c:v>0.26</c:v>
                </c:pt>
                <c:pt idx="1">
                  <c:v>0.2</c:v>
                </c:pt>
                <c:pt idx="2">
                  <c:v>0.16</c:v>
                </c:pt>
                <c:pt idx="3">
                  <c:v>0.1</c:v>
                </c:pt>
                <c:pt idx="4">
                  <c:v>0.05</c:v>
                </c:pt>
                <c:pt idx="5">
                  <c:v>0.08</c:v>
                </c:pt>
                <c:pt idx="6">
                  <c:v>0.03</c:v>
                </c:pt>
                <c:pt idx="7">
                  <c:v>0.02</c:v>
                </c:pt>
                <c:pt idx="8">
                  <c:v>0.04</c:v>
                </c:pt>
                <c:pt idx="9">
                  <c:v>0.03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8D-43A8-93F5-EDAE43FFDC74}"/>
            </c:ext>
          </c:extLst>
        </c:ser>
        <c:ser>
          <c:idx val="2"/>
          <c:order val="2"/>
          <c:tx>
            <c:strRef>
              <c:f>'Distance Résidence lieu d''étude'!$D$1</c:f>
              <c:strCache>
                <c:ptCount val="1"/>
                <c:pt idx="0">
                  <c:v>Bruxelles Saint-Gilles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d''étude'!$D$2:$D$15</c:f>
              <c:numCache>
                <c:formatCode>0%</c:formatCode>
                <c:ptCount val="11"/>
                <c:pt idx="0">
                  <c:v>0.26</c:v>
                </c:pt>
                <c:pt idx="1">
                  <c:v>0.28000000000000003</c:v>
                </c:pt>
                <c:pt idx="2">
                  <c:v>0.19</c:v>
                </c:pt>
                <c:pt idx="3">
                  <c:v>0.11</c:v>
                </c:pt>
                <c:pt idx="4">
                  <c:v>0.04</c:v>
                </c:pt>
                <c:pt idx="5">
                  <c:v>0.12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0.01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8D-43A8-93F5-EDAE43FFDC74}"/>
            </c:ext>
          </c:extLst>
        </c:ser>
        <c:ser>
          <c:idx val="3"/>
          <c:order val="3"/>
          <c:tx>
            <c:strRef>
              <c:f>'Distance Résidence lieu d''étude'!$E$1</c:f>
              <c:strCache>
                <c:ptCount val="1"/>
                <c:pt idx="0">
                  <c:v>Mons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d''étude'!$E$2:$E$15</c:f>
              <c:numCache>
                <c:formatCode>0%</c:formatCode>
                <c:ptCount val="11"/>
                <c:pt idx="0">
                  <c:v>0.18</c:v>
                </c:pt>
                <c:pt idx="1">
                  <c:v>0.1</c:v>
                </c:pt>
                <c:pt idx="2">
                  <c:v>0.09</c:v>
                </c:pt>
                <c:pt idx="3">
                  <c:v>0.1</c:v>
                </c:pt>
                <c:pt idx="4">
                  <c:v>0.13</c:v>
                </c:pt>
                <c:pt idx="5">
                  <c:v>0.15</c:v>
                </c:pt>
                <c:pt idx="6">
                  <c:v>0.09</c:v>
                </c:pt>
                <c:pt idx="7">
                  <c:v>7.0000000000000007E-2</c:v>
                </c:pt>
                <c:pt idx="8">
                  <c:v>0.09</c:v>
                </c:pt>
                <c:pt idx="9">
                  <c:v>0.01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8D-43A8-93F5-EDAE43FFDC74}"/>
            </c:ext>
          </c:extLst>
        </c:ser>
        <c:ser>
          <c:idx val="4"/>
          <c:order val="4"/>
          <c:tx>
            <c:strRef>
              <c:f>'Distance Résidence lieu d''étude'!$F$1</c:f>
              <c:strCache>
                <c:ptCount val="1"/>
                <c:pt idx="0">
                  <c:v>Tournai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d''étude'!$F$2:$F$15</c:f>
              <c:numCache>
                <c:formatCode>0%</c:formatCode>
                <c:ptCount val="11"/>
                <c:pt idx="0">
                  <c:v>0.52</c:v>
                </c:pt>
                <c:pt idx="1">
                  <c:v>0.08</c:v>
                </c:pt>
                <c:pt idx="2">
                  <c:v>0.04</c:v>
                </c:pt>
                <c:pt idx="3">
                  <c:v>7.0000000000000007E-2</c:v>
                </c:pt>
                <c:pt idx="4">
                  <c:v>7.0000000000000007E-2</c:v>
                </c:pt>
                <c:pt idx="5">
                  <c:v>0.09</c:v>
                </c:pt>
                <c:pt idx="6">
                  <c:v>0.11</c:v>
                </c:pt>
                <c:pt idx="7">
                  <c:v>0.01</c:v>
                </c:pt>
                <c:pt idx="8">
                  <c:v>0</c:v>
                </c:pt>
                <c:pt idx="9">
                  <c:v>0.01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8D-43A8-93F5-EDAE43FFDC74}"/>
            </c:ext>
          </c:extLst>
        </c:ser>
        <c:ser>
          <c:idx val="5"/>
          <c:order val="5"/>
          <c:tx>
            <c:strRef>
              <c:f>'Distance Résidence lieu d''étude'!$G$1</c:f>
              <c:strCache>
                <c:ptCount val="1"/>
                <c:pt idx="0">
                  <c:v>Charleroi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d''étude'!$G$2:$G$15</c:f>
              <c:numCache>
                <c:formatCode>0%</c:formatCode>
                <c:ptCount val="11"/>
                <c:pt idx="0">
                  <c:v>0</c:v>
                </c:pt>
                <c:pt idx="1">
                  <c:v>0.19</c:v>
                </c:pt>
                <c:pt idx="2">
                  <c:v>0.19</c:v>
                </c:pt>
                <c:pt idx="3">
                  <c:v>0.12</c:v>
                </c:pt>
                <c:pt idx="4">
                  <c:v>0.04</c:v>
                </c:pt>
                <c:pt idx="5">
                  <c:v>0.04</c:v>
                </c:pt>
                <c:pt idx="6">
                  <c:v>0.04</c:v>
                </c:pt>
                <c:pt idx="7">
                  <c:v>0.15</c:v>
                </c:pt>
                <c:pt idx="8">
                  <c:v>0.23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8D-43A8-93F5-EDAE43FFDC74}"/>
            </c:ext>
          </c:extLst>
        </c:ser>
        <c:ser>
          <c:idx val="8"/>
          <c:order val="8"/>
          <c:tx>
            <c:strRef>
              <c:f>'Distance Résidence lieu d''étude'!$J$1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'Distance Résidence lieu d''étude'!$A$2:$A$15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Résidence lieu d''étude'!$J$2:$J$15</c:f>
              <c:numCache>
                <c:formatCode>0%</c:formatCode>
                <c:ptCount val="11"/>
                <c:pt idx="0">
                  <c:v>0.32</c:v>
                </c:pt>
                <c:pt idx="1">
                  <c:v>0.1</c:v>
                </c:pt>
                <c:pt idx="2">
                  <c:v>0.09</c:v>
                </c:pt>
                <c:pt idx="3">
                  <c:v>7.0000000000000007E-2</c:v>
                </c:pt>
                <c:pt idx="4">
                  <c:v>0.06</c:v>
                </c:pt>
                <c:pt idx="5">
                  <c:v>0.13</c:v>
                </c:pt>
                <c:pt idx="6">
                  <c:v>0.08</c:v>
                </c:pt>
                <c:pt idx="7">
                  <c:v>0.05</c:v>
                </c:pt>
                <c:pt idx="8">
                  <c:v>0.04</c:v>
                </c:pt>
                <c:pt idx="9">
                  <c:v>0.02</c:v>
                </c:pt>
                <c:pt idx="1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8D-43A8-93F5-EDAE43FFDC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6278784"/>
        <c:axId val="626280424"/>
        <c:extLst>
          <c:ext xmlns:c15="http://schemas.microsoft.com/office/drawing/2012/chart" uri="{02D57815-91ED-43cb-92C2-25804820EDAC}">
            <c15:filteredBarSeries>
              <c15:ser>
                <c:idx val="6"/>
                <c:order val="6"/>
                <c:tx>
                  <c:strRef>
                    <c:extLst>
                      <c:ext uri="{02D57815-91ED-43cb-92C2-25804820EDAC}">
                        <c15:formulaRef>
                          <c15:sqref>'Distance Résidence lieu d''étude'!$H$1</c15:sqref>
                        </c15:formulaRef>
                      </c:ext>
                    </c:extLst>
                    <c:strCache>
                      <c:ptCount val="1"/>
                      <c:pt idx="0">
                        <c:v>Namur (Mont-Godinne)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'Distance Résidence lieu d''étude'!$A$2:$A$15</c15:sqref>
                        </c15:formulaRef>
                      </c:ext>
                    </c:extLst>
                    <c:strCache>
                      <c:ptCount val="11"/>
                      <c:pt idx="0">
                        <c:v>Moins de 2 kilomètres</c:v>
                      </c:pt>
                      <c:pt idx="1">
                        <c:v>2-5 kilomètres</c:v>
                      </c:pt>
                      <c:pt idx="2">
                        <c:v>6-10 kilomètres</c:v>
                      </c:pt>
                      <c:pt idx="3">
                        <c:v>11-15 kilomètres</c:v>
                      </c:pt>
                      <c:pt idx="4">
                        <c:v>16-20 kilomètres</c:v>
                      </c:pt>
                      <c:pt idx="5">
                        <c:v>21-30 kilomètres</c:v>
                      </c:pt>
                      <c:pt idx="6">
                        <c:v>31-40 kilomètres</c:v>
                      </c:pt>
                      <c:pt idx="7">
                        <c:v>41-50 kilomètres</c:v>
                      </c:pt>
                      <c:pt idx="8">
                        <c:v>51-75 kilomètres</c:v>
                      </c:pt>
                      <c:pt idx="9">
                        <c:v>76-100 kilomètres</c:v>
                      </c:pt>
                      <c:pt idx="10">
                        <c:v>Plus de 100 kilomètres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'Distance Résidence lieu d''étude'!$H$2:$H$15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D78D-43A8-93F5-EDAE43FFDC74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Résidence lieu d''étude'!$I$1</c15:sqref>
                        </c15:formulaRef>
                      </c:ext>
                    </c:extLst>
                    <c:strCache>
                      <c:ptCount val="1"/>
                      <c:pt idx="0">
                        <c:v>Autre site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Résidence lieu d''étude'!$A$2:$A$15</c15:sqref>
                        </c15:formulaRef>
                      </c:ext>
                    </c:extLst>
                    <c:strCache>
                      <c:ptCount val="11"/>
                      <c:pt idx="0">
                        <c:v>Moins de 2 kilomètres</c:v>
                      </c:pt>
                      <c:pt idx="1">
                        <c:v>2-5 kilomètres</c:v>
                      </c:pt>
                      <c:pt idx="2">
                        <c:v>6-10 kilomètres</c:v>
                      </c:pt>
                      <c:pt idx="3">
                        <c:v>11-15 kilomètres</c:v>
                      </c:pt>
                      <c:pt idx="4">
                        <c:v>16-20 kilomètres</c:v>
                      </c:pt>
                      <c:pt idx="5">
                        <c:v>21-30 kilomètres</c:v>
                      </c:pt>
                      <c:pt idx="6">
                        <c:v>31-40 kilomètres</c:v>
                      </c:pt>
                      <c:pt idx="7">
                        <c:v>41-50 kilomètres</c:v>
                      </c:pt>
                      <c:pt idx="8">
                        <c:v>51-75 kilomètres</c:v>
                      </c:pt>
                      <c:pt idx="9">
                        <c:v>76-100 kilomètres</c:v>
                      </c:pt>
                      <c:pt idx="10">
                        <c:v>Plus de 100 kilomètres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Résidence lieu d''étude'!$I$2:$I$15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0.27</c:v>
                      </c:pt>
                      <c:pt idx="1">
                        <c:v>0.18</c:v>
                      </c:pt>
                      <c:pt idx="2">
                        <c:v>0.09</c:v>
                      </c:pt>
                      <c:pt idx="3">
                        <c:v>0.03</c:v>
                      </c:pt>
                      <c:pt idx="4">
                        <c:v>0</c:v>
                      </c:pt>
                      <c:pt idx="5">
                        <c:v>0.06</c:v>
                      </c:pt>
                      <c:pt idx="6">
                        <c:v>0.12</c:v>
                      </c:pt>
                      <c:pt idx="7">
                        <c:v>0.06</c:v>
                      </c:pt>
                      <c:pt idx="8">
                        <c:v>0.09</c:v>
                      </c:pt>
                      <c:pt idx="9">
                        <c:v>0</c:v>
                      </c:pt>
                      <c:pt idx="10">
                        <c:v>0.09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D78D-43A8-93F5-EDAE43FFDC74}"/>
                  </c:ext>
                </c:extLst>
              </c15:ser>
            </c15:filteredBarSeries>
          </c:ext>
        </c:extLst>
      </c:barChart>
      <c:catAx>
        <c:axId val="62627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6280424"/>
        <c:crosses val="autoZero"/>
        <c:auto val="1"/>
        <c:lblAlgn val="ctr"/>
        <c:lblOffset val="100"/>
        <c:noMultiLvlLbl val="0"/>
      </c:catAx>
      <c:valAx>
        <c:axId val="626280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627878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Etudiants résidant sur site (sur base du code</a:t>
            </a:r>
            <a:r>
              <a:rPr lang="fr-BE" baseline="0"/>
              <a:t> postal du lieu de résidence)</a:t>
            </a:r>
            <a:endParaRPr lang="fr-B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'Personnes résidant sur site'!$A$3</c:f>
              <c:strCache>
                <c:ptCount val="1"/>
                <c:pt idx="0">
                  <c:v>Sur site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'Personnes résidant sur site'!$B$1:$J$1</c:f>
              <c:strCache>
                <c:ptCount val="7"/>
                <c:pt idx="0">
                  <c:v>Louvain-la-Neuve</c:v>
                </c:pt>
                <c:pt idx="1">
                  <c:v>Bruxelles Woluwe</c:v>
                </c:pt>
                <c:pt idx="2">
                  <c:v>Bruxelles Saint-Gilles</c:v>
                </c:pt>
                <c:pt idx="3">
                  <c:v>Mons</c:v>
                </c:pt>
                <c:pt idx="4">
                  <c:v>Tournai</c:v>
                </c:pt>
                <c:pt idx="5">
                  <c:v>Charleroi</c:v>
                </c:pt>
                <c:pt idx="6">
                  <c:v>Total</c:v>
                </c:pt>
              </c:strCache>
            </c:strRef>
          </c:cat>
          <c:val>
            <c:numRef>
              <c:f>'Personnes résidant sur site'!$B$3:$J$3</c:f>
              <c:numCache>
                <c:formatCode>0%</c:formatCode>
                <c:ptCount val="7"/>
                <c:pt idx="0">
                  <c:v>0.4</c:v>
                </c:pt>
                <c:pt idx="1">
                  <c:v>0.26</c:v>
                </c:pt>
                <c:pt idx="2">
                  <c:v>0.49</c:v>
                </c:pt>
                <c:pt idx="3">
                  <c:v>0.28999999999999998</c:v>
                </c:pt>
                <c:pt idx="4">
                  <c:v>0.74</c:v>
                </c:pt>
                <c:pt idx="5">
                  <c:v>0.12</c:v>
                </c:pt>
                <c:pt idx="6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D5-4D3B-A89D-9C3EF59D4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0074160"/>
        <c:axId val="550073176"/>
      </c:barChart>
      <c:catAx>
        <c:axId val="550074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73176"/>
        <c:crosses val="autoZero"/>
        <c:auto val="1"/>
        <c:lblAlgn val="ctr"/>
        <c:lblOffset val="100"/>
        <c:noMultiLvlLbl val="0"/>
      </c:catAx>
      <c:valAx>
        <c:axId val="550073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74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fr-BE" sz="1800" b="0" i="0" baseline="0">
                <a:effectLst/>
              </a:rPr>
              <a:t>Etudiants - Mode Principal </a:t>
            </a:r>
            <a:endParaRPr lang="fr-BE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8"/>
          <c:order val="8"/>
          <c:tx>
            <c:strRef>
              <c:f>'Mode principal'!$J$63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'Mode principal'!$A$64:$A$73</c:f>
              <c:strCache>
                <c:ptCount val="7"/>
                <c:pt idx="0">
                  <c:v>Voiture (seul ou famille)</c:v>
                </c:pt>
                <c:pt idx="1">
                  <c:v>Covoiturage</c:v>
                </c:pt>
                <c:pt idx="2">
                  <c:v>Moto ou cyclomoteur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principal'!$J$64:$J$73</c:f>
              <c:numCache>
                <c:formatCode>0%</c:formatCode>
                <c:ptCount val="7"/>
                <c:pt idx="0">
                  <c:v>0.21</c:v>
                </c:pt>
                <c:pt idx="1">
                  <c:v>0.04</c:v>
                </c:pt>
                <c:pt idx="2">
                  <c:v>0</c:v>
                </c:pt>
                <c:pt idx="3">
                  <c:v>0.17</c:v>
                </c:pt>
                <c:pt idx="4">
                  <c:v>0.2</c:v>
                </c:pt>
                <c:pt idx="5">
                  <c:v>0.03</c:v>
                </c:pt>
                <c:pt idx="6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E-4277-B38D-DC43FF2036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4865368"/>
        <c:axId val="61486372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'Mode principal'!$B$63</c15:sqref>
                        </c15:formulaRef>
                      </c:ext>
                    </c:extLst>
                    <c:strCache>
                      <c:ptCount val="1"/>
                      <c:pt idx="0">
                        <c:v>Louvain-la-Neuve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'Mode principal'!$B$64:$B$73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0.21</c:v>
                      </c:pt>
                      <c:pt idx="1">
                        <c:v>0.04</c:v>
                      </c:pt>
                      <c:pt idx="2">
                        <c:v>0</c:v>
                      </c:pt>
                      <c:pt idx="3">
                        <c:v>0.19</c:v>
                      </c:pt>
                      <c:pt idx="4">
                        <c:v>0.13</c:v>
                      </c:pt>
                      <c:pt idx="5">
                        <c:v>0.03</c:v>
                      </c:pt>
                      <c:pt idx="6">
                        <c:v>0.38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DBE-4277-B38D-DC43FF20365A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principal'!$C$63</c15:sqref>
                        </c15:formulaRef>
                      </c:ext>
                    </c:extLst>
                    <c:strCache>
                      <c:ptCount val="1"/>
                      <c:pt idx="0">
                        <c:v>Bruxelles Woluwe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principal'!$C$64:$C$73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0.12</c:v>
                      </c:pt>
                      <c:pt idx="1">
                        <c:v>0.02</c:v>
                      </c:pt>
                      <c:pt idx="2">
                        <c:v>0</c:v>
                      </c:pt>
                      <c:pt idx="3">
                        <c:v>0.1</c:v>
                      </c:pt>
                      <c:pt idx="4">
                        <c:v>0.45999999999999996</c:v>
                      </c:pt>
                      <c:pt idx="5">
                        <c:v>0.03</c:v>
                      </c:pt>
                      <c:pt idx="6">
                        <c:v>0.26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DBE-4277-B38D-DC43FF20365A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principal'!$D$63</c15:sqref>
                        </c15:formulaRef>
                      </c:ext>
                    </c:extLst>
                    <c:strCache>
                      <c:ptCount val="1"/>
                      <c:pt idx="0">
                        <c:v>Bruxelles Saint-Gilles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principal'!$D$64:$D$73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0.03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0.1</c:v>
                      </c:pt>
                      <c:pt idx="4">
                        <c:v>0.57000000000000006</c:v>
                      </c:pt>
                      <c:pt idx="5">
                        <c:v>0.04</c:v>
                      </c:pt>
                      <c:pt idx="6">
                        <c:v>0.25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DBE-4277-B38D-DC43FF20365A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principal'!$E$63</c15:sqref>
                        </c15:formulaRef>
                      </c:ext>
                    </c:extLst>
                    <c:strCache>
                      <c:ptCount val="1"/>
                      <c:pt idx="0">
                        <c:v>Mons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principal'!$E$64:$E$73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0.49</c:v>
                      </c:pt>
                      <c:pt idx="1">
                        <c:v>0.04</c:v>
                      </c:pt>
                      <c:pt idx="2">
                        <c:v>0</c:v>
                      </c:pt>
                      <c:pt idx="3">
                        <c:v>0.12</c:v>
                      </c:pt>
                      <c:pt idx="4">
                        <c:v>0.12</c:v>
                      </c:pt>
                      <c:pt idx="5">
                        <c:v>0.02</c:v>
                      </c:pt>
                      <c:pt idx="6">
                        <c:v>0.21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DBE-4277-B38D-DC43FF20365A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principal'!$F$63</c15:sqref>
                        </c15:formulaRef>
                      </c:ext>
                    </c:extLst>
                    <c:strCache>
                      <c:ptCount val="1"/>
                      <c:pt idx="0">
                        <c:v>Tournai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principal'!$F$64:$F$73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0.27</c:v>
                      </c:pt>
                      <c:pt idx="1">
                        <c:v>0.02</c:v>
                      </c:pt>
                      <c:pt idx="2">
                        <c:v>0</c:v>
                      </c:pt>
                      <c:pt idx="3">
                        <c:v>0.1</c:v>
                      </c:pt>
                      <c:pt idx="4">
                        <c:v>6.0000000000000005E-2</c:v>
                      </c:pt>
                      <c:pt idx="5">
                        <c:v>0.01</c:v>
                      </c:pt>
                      <c:pt idx="6">
                        <c:v>0.55000000000000004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ADBE-4277-B38D-DC43FF20365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principal'!$G$63</c15:sqref>
                        </c15:formulaRef>
                      </c:ext>
                    </c:extLst>
                    <c:strCache>
                      <c:ptCount val="1"/>
                      <c:pt idx="0">
                        <c:v>Charleroi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principal'!$G$64:$G$73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0.77</c:v>
                      </c:pt>
                      <c:pt idx="1">
                        <c:v>0.08</c:v>
                      </c:pt>
                      <c:pt idx="2">
                        <c:v>0</c:v>
                      </c:pt>
                      <c:pt idx="3">
                        <c:v>0.12</c:v>
                      </c:pt>
                      <c:pt idx="4">
                        <c:v>0.04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ADBE-4277-B38D-DC43FF20365A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principal'!$H$63</c15:sqref>
                        </c15:formulaRef>
                      </c:ext>
                    </c:extLst>
                    <c:strCache>
                      <c:ptCount val="1"/>
                      <c:pt idx="0">
                        <c:v>Namur (Mont-Godinne)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principal'!$H$64:$H$73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ADBE-4277-B38D-DC43FF20365A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principal'!$I$63</c15:sqref>
                        </c15:formulaRef>
                      </c:ext>
                    </c:extLst>
                    <c:strCache>
                      <c:ptCount val="1"/>
                      <c:pt idx="0">
                        <c:v>Autre site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principal'!$A$64:$A$73</c15:sqref>
                        </c15:formulaRef>
                      </c:ext>
                    </c:extLst>
                    <c:strCache>
                      <c:ptCount val="7"/>
                      <c:pt idx="0">
                        <c:v>Voiture (seul ou famille)</c:v>
                      </c:pt>
                      <c:pt idx="1">
                        <c:v>Covoiturage</c:v>
                      </c:pt>
                      <c:pt idx="2">
                        <c:v>Moto ou cyclomoteur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A pied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principal'!$I$64:$I$73</c15:sqref>
                        </c15:formulaRef>
                      </c:ext>
                    </c:extLst>
                    <c:numCache>
                      <c:formatCode>0%</c:formatCode>
                      <c:ptCount val="7"/>
                      <c:pt idx="0">
                        <c:v>0.09</c:v>
                      </c:pt>
                      <c:pt idx="1">
                        <c:v>0</c:v>
                      </c:pt>
                      <c:pt idx="2">
                        <c:v>0.03</c:v>
                      </c:pt>
                      <c:pt idx="3">
                        <c:v>0.27</c:v>
                      </c:pt>
                      <c:pt idx="4">
                        <c:v>0.12</c:v>
                      </c:pt>
                      <c:pt idx="5">
                        <c:v>0.12</c:v>
                      </c:pt>
                      <c:pt idx="6">
                        <c:v>0.36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ADBE-4277-B38D-DC43FF20365A}"/>
                  </c:ext>
                </c:extLst>
              </c15:ser>
            </c15:filteredBarSeries>
          </c:ext>
        </c:extLst>
      </c:barChart>
      <c:catAx>
        <c:axId val="61486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14863728"/>
        <c:crosses val="autoZero"/>
        <c:auto val="1"/>
        <c:lblAlgn val="ctr"/>
        <c:lblOffset val="100"/>
        <c:noMultiLvlLbl val="0"/>
      </c:catAx>
      <c:valAx>
        <c:axId val="614863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1486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Personnel</a:t>
            </a:r>
            <a:r>
              <a:rPr lang="fr-BE" baseline="0"/>
              <a:t> - Mode principal</a:t>
            </a:r>
          </a:p>
          <a:p>
            <a:pPr>
              <a:defRPr/>
            </a:pPr>
            <a:r>
              <a:rPr lang="fr-BE" baseline="0"/>
              <a:t>Historique et objectifs</a:t>
            </a:r>
            <a:endParaRPr lang="fr-B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Objectifs!$B$1:$B$2</c:f>
              <c:strCache>
                <c:ptCount val="2"/>
                <c:pt idx="0">
                  <c:v>Historique</c:v>
                </c:pt>
                <c:pt idx="1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Objectifs!$A$3:$A$10</c:f>
              <c:strCache>
                <c:ptCount val="7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</c:strCache>
            </c:strRef>
          </c:cat>
          <c:val>
            <c:numRef>
              <c:f>Objectifs!$B$3:$B$10</c:f>
              <c:numCache>
                <c:formatCode>0%</c:formatCode>
                <c:ptCount val="7"/>
                <c:pt idx="0">
                  <c:v>0.52</c:v>
                </c:pt>
                <c:pt idx="1">
                  <c:v>0.02</c:v>
                </c:pt>
                <c:pt idx="2">
                  <c:v>0.01</c:v>
                </c:pt>
                <c:pt idx="3">
                  <c:v>0.17</c:v>
                </c:pt>
                <c:pt idx="4">
                  <c:v>0.1</c:v>
                </c:pt>
                <c:pt idx="5">
                  <c:v>0.04</c:v>
                </c:pt>
                <c:pt idx="6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78-4E02-AB58-BCFBFA43B291}"/>
            </c:ext>
          </c:extLst>
        </c:ser>
        <c:ser>
          <c:idx val="1"/>
          <c:order val="1"/>
          <c:tx>
            <c:strRef>
              <c:f>Objectifs!$C$1:$C$2</c:f>
              <c:strCache>
                <c:ptCount val="2"/>
                <c:pt idx="0">
                  <c:v>Historique</c:v>
                </c:pt>
                <c:pt idx="1">
                  <c:v>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Objectifs!$A$3:$A$10</c:f>
              <c:strCache>
                <c:ptCount val="7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</c:strCache>
            </c:strRef>
          </c:cat>
          <c:val>
            <c:numRef>
              <c:f>Objectifs!$C$3:$C$10</c:f>
              <c:numCache>
                <c:formatCode>0%</c:formatCode>
                <c:ptCount val="7"/>
                <c:pt idx="0">
                  <c:v>0.52</c:v>
                </c:pt>
                <c:pt idx="1">
                  <c:v>0.02</c:v>
                </c:pt>
                <c:pt idx="2">
                  <c:v>0.01</c:v>
                </c:pt>
                <c:pt idx="3">
                  <c:v>0.17</c:v>
                </c:pt>
                <c:pt idx="4">
                  <c:v>0.1</c:v>
                </c:pt>
                <c:pt idx="5">
                  <c:v>0.06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678-4E02-AB58-BCFBFA43B291}"/>
            </c:ext>
          </c:extLst>
        </c:ser>
        <c:ser>
          <c:idx val="2"/>
          <c:order val="2"/>
          <c:tx>
            <c:strRef>
              <c:f>Objectifs!$D$1:$D$2</c:f>
              <c:strCache>
                <c:ptCount val="2"/>
                <c:pt idx="0">
                  <c:v>Historique</c:v>
                </c:pt>
                <c:pt idx="1">
                  <c:v>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Objectifs!$A$3:$A$10</c:f>
              <c:strCache>
                <c:ptCount val="7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</c:strCache>
            </c:strRef>
          </c:cat>
          <c:val>
            <c:numRef>
              <c:f>Objectifs!$D$3:$D$10</c:f>
              <c:numCache>
                <c:formatCode>0%</c:formatCode>
                <c:ptCount val="7"/>
                <c:pt idx="0">
                  <c:v>0.52</c:v>
                </c:pt>
                <c:pt idx="1">
                  <c:v>0.02</c:v>
                </c:pt>
                <c:pt idx="2">
                  <c:v>0.01</c:v>
                </c:pt>
                <c:pt idx="3">
                  <c:v>0.18</c:v>
                </c:pt>
                <c:pt idx="4">
                  <c:v>0.11</c:v>
                </c:pt>
                <c:pt idx="5">
                  <c:v>0.09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678-4E02-AB58-BCFBFA43B291}"/>
            </c:ext>
          </c:extLst>
        </c:ser>
        <c:ser>
          <c:idx val="3"/>
          <c:order val="3"/>
          <c:tx>
            <c:strRef>
              <c:f>Objectifs!$E$1:$E$2</c:f>
              <c:strCache>
                <c:ptCount val="2"/>
                <c:pt idx="0">
                  <c:v>Historique</c:v>
                </c:pt>
                <c:pt idx="1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Objectifs!$A$3:$A$10</c:f>
              <c:strCache>
                <c:ptCount val="7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</c:strCache>
            </c:strRef>
          </c:cat>
          <c:val>
            <c:numRef>
              <c:f>Objectifs!$E$3:$E$10</c:f>
              <c:numCache>
                <c:formatCode>0%</c:formatCode>
                <c:ptCount val="7"/>
                <c:pt idx="0">
                  <c:v>0.48</c:v>
                </c:pt>
                <c:pt idx="1">
                  <c:v>0.02</c:v>
                </c:pt>
                <c:pt idx="2">
                  <c:v>0.01</c:v>
                </c:pt>
                <c:pt idx="3">
                  <c:v>0.18</c:v>
                </c:pt>
                <c:pt idx="4">
                  <c:v>0.1</c:v>
                </c:pt>
                <c:pt idx="5">
                  <c:v>0.09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678-4E02-AB58-BCFBFA43B291}"/>
            </c:ext>
          </c:extLst>
        </c:ser>
        <c:ser>
          <c:idx val="4"/>
          <c:order val="4"/>
          <c:tx>
            <c:strRef>
              <c:f>Objectifs!$F$1:$F$2</c:f>
              <c:strCache>
                <c:ptCount val="2"/>
                <c:pt idx="0">
                  <c:v>Objectifs</c:v>
                </c:pt>
                <c:pt idx="1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Objectifs!$A$3:$A$10</c:f>
              <c:strCache>
                <c:ptCount val="7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</c:strCache>
            </c:strRef>
          </c:cat>
          <c:val>
            <c:numRef>
              <c:f>Objectifs!$F$3:$F$10</c:f>
              <c:numCache>
                <c:formatCode>0%</c:formatCode>
                <c:ptCount val="7"/>
                <c:pt idx="0">
                  <c:v>0.47</c:v>
                </c:pt>
                <c:pt idx="1">
                  <c:v>0.02</c:v>
                </c:pt>
                <c:pt idx="2">
                  <c:v>0.01</c:v>
                </c:pt>
                <c:pt idx="3">
                  <c:v>0.18</c:v>
                </c:pt>
                <c:pt idx="4">
                  <c:v>0.1</c:v>
                </c:pt>
                <c:pt idx="5">
                  <c:v>0.1</c:v>
                </c:pt>
                <c:pt idx="6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78-4E02-AB58-BCFBFA43B291}"/>
            </c:ext>
          </c:extLst>
        </c:ser>
        <c:ser>
          <c:idx val="5"/>
          <c:order val="5"/>
          <c:tx>
            <c:strRef>
              <c:f>Objectifs!$G$1:$G$2</c:f>
              <c:strCache>
                <c:ptCount val="2"/>
                <c:pt idx="0">
                  <c:v>Objectifs</c:v>
                </c:pt>
                <c:pt idx="1">
                  <c:v>2030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Objectifs!$A$3:$A$10</c:f>
              <c:strCache>
                <c:ptCount val="7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</c:strCache>
            </c:strRef>
          </c:cat>
          <c:val>
            <c:numRef>
              <c:f>Objectifs!$G$3:$G$10</c:f>
              <c:numCache>
                <c:formatCode>0%</c:formatCode>
                <c:ptCount val="7"/>
                <c:pt idx="0">
                  <c:v>0.38</c:v>
                </c:pt>
                <c:pt idx="1">
                  <c:v>0.03</c:v>
                </c:pt>
                <c:pt idx="2">
                  <c:v>0.01</c:v>
                </c:pt>
                <c:pt idx="3">
                  <c:v>0.2</c:v>
                </c:pt>
                <c:pt idx="4">
                  <c:v>0.12</c:v>
                </c:pt>
                <c:pt idx="5">
                  <c:v>0.12</c:v>
                </c:pt>
                <c:pt idx="6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678-4E02-AB58-BCFBFA43B2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2316368"/>
        <c:axId val="662314728"/>
      </c:barChart>
      <c:catAx>
        <c:axId val="66231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2314728"/>
        <c:crosses val="autoZero"/>
        <c:auto val="1"/>
        <c:lblAlgn val="ctr"/>
        <c:lblOffset val="100"/>
        <c:noMultiLvlLbl val="0"/>
      </c:catAx>
      <c:valAx>
        <c:axId val="662314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623163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sz="1800" b="0" i="0" baseline="0" dirty="0" err="1">
                <a:effectLst/>
              </a:rPr>
              <a:t>Etudiant·es</a:t>
            </a:r>
            <a:r>
              <a:rPr lang="fr-BE" sz="1800" b="0" i="0" baseline="0" dirty="0">
                <a:effectLst/>
              </a:rPr>
              <a:t> - Mode principal</a:t>
            </a:r>
            <a:endParaRPr lang="fr-BE" dirty="0">
              <a:effectLst/>
            </a:endParaRPr>
          </a:p>
          <a:p>
            <a:pPr>
              <a:defRPr/>
            </a:pPr>
            <a:r>
              <a:rPr lang="fr-BE" sz="1800" b="0" i="0" baseline="0" dirty="0">
                <a:effectLst/>
              </a:rPr>
              <a:t>Historique et objectifs</a:t>
            </a:r>
            <a:endParaRPr lang="fr-BE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Objectifs!$M$2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Objectifs!$L$3:$L$10</c:f>
              <c:strCache>
                <c:ptCount val="8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  <c:pt idx="7">
                  <c:v>Micromobilité</c:v>
                </c:pt>
              </c:strCache>
            </c:strRef>
          </c:cat>
          <c:val>
            <c:numRef>
              <c:f>Objectifs!$M$3:$M$10</c:f>
              <c:numCache>
                <c:formatCode>0%</c:formatCode>
                <c:ptCount val="8"/>
                <c:pt idx="0">
                  <c:v>0.17543482522051615</c:v>
                </c:pt>
                <c:pt idx="1">
                  <c:v>2.6293041489709242E-2</c:v>
                </c:pt>
                <c:pt idx="2">
                  <c:v>9.2672329304148964E-3</c:v>
                </c:pt>
                <c:pt idx="3">
                  <c:v>0.13876282260699119</c:v>
                </c:pt>
                <c:pt idx="4">
                  <c:v>0.22301339431558315</c:v>
                </c:pt>
                <c:pt idx="5">
                  <c:v>3.5088859849722306E-2</c:v>
                </c:pt>
                <c:pt idx="6">
                  <c:v>0.35521038876184252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55-4659-81B9-A9B28C9EC08F}"/>
            </c:ext>
          </c:extLst>
        </c:ser>
        <c:ser>
          <c:idx val="1"/>
          <c:order val="1"/>
          <c:tx>
            <c:strRef>
              <c:f>Objectifs!$N$2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Objectifs!$L$3:$L$10</c:f>
              <c:strCache>
                <c:ptCount val="8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  <c:pt idx="7">
                  <c:v>Micromobilité</c:v>
                </c:pt>
              </c:strCache>
            </c:strRef>
          </c:cat>
          <c:val>
            <c:numRef>
              <c:f>Objectifs!$N$3:$N$10</c:f>
              <c:numCache>
                <c:formatCode>0%</c:formatCode>
                <c:ptCount val="8"/>
                <c:pt idx="0">
                  <c:v>0.18670075138843517</c:v>
                </c:pt>
                <c:pt idx="1">
                  <c:v>3.2487095720352827E-2</c:v>
                </c:pt>
                <c:pt idx="2">
                  <c:v>2.3002286834367855E-3</c:v>
                </c:pt>
                <c:pt idx="3">
                  <c:v>0.17774550800392031</c:v>
                </c:pt>
                <c:pt idx="4">
                  <c:v>0.21962005880431229</c:v>
                </c:pt>
                <c:pt idx="5">
                  <c:v>3.2788631166285519E-2</c:v>
                </c:pt>
                <c:pt idx="6">
                  <c:v>0.30291538712838939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55-4659-81B9-A9B28C9EC08F}"/>
            </c:ext>
          </c:extLst>
        </c:ser>
        <c:ser>
          <c:idx val="2"/>
          <c:order val="2"/>
          <c:tx>
            <c:strRef>
              <c:f>Objectifs!$O$2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Objectifs!$L$3:$L$10</c:f>
              <c:strCache>
                <c:ptCount val="8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  <c:pt idx="7">
                  <c:v>Micromobilité</c:v>
                </c:pt>
              </c:strCache>
            </c:strRef>
          </c:cat>
          <c:val>
            <c:numRef>
              <c:f>Objectifs!$O$3:$O$10</c:f>
              <c:numCache>
                <c:formatCode>0%</c:formatCode>
                <c:ptCount val="8"/>
                <c:pt idx="0">
                  <c:v>0.21</c:v>
                </c:pt>
                <c:pt idx="1">
                  <c:v>0.04</c:v>
                </c:pt>
                <c:pt idx="2">
                  <c:v>0</c:v>
                </c:pt>
                <c:pt idx="3">
                  <c:v>0.17</c:v>
                </c:pt>
                <c:pt idx="4">
                  <c:v>0.2</c:v>
                </c:pt>
                <c:pt idx="5">
                  <c:v>0.03</c:v>
                </c:pt>
                <c:pt idx="6">
                  <c:v>0.35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555-4659-81B9-A9B28C9EC08F}"/>
            </c:ext>
          </c:extLst>
        </c:ser>
        <c:ser>
          <c:idx val="4"/>
          <c:order val="3"/>
          <c:tx>
            <c:strRef>
              <c:f>Objectifs!$P$2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val>
            <c:numRef>
              <c:f>Objectifs!$P$3:$P$10</c:f>
              <c:numCache>
                <c:formatCode>0%</c:formatCode>
                <c:ptCount val="8"/>
                <c:pt idx="0">
                  <c:v>0.19</c:v>
                </c:pt>
                <c:pt idx="1">
                  <c:v>0.04</c:v>
                </c:pt>
                <c:pt idx="2">
                  <c:v>0</c:v>
                </c:pt>
                <c:pt idx="3">
                  <c:v>0.18</c:v>
                </c:pt>
                <c:pt idx="4">
                  <c:v>0.2</c:v>
                </c:pt>
                <c:pt idx="5">
                  <c:v>0.04</c:v>
                </c:pt>
                <c:pt idx="6">
                  <c:v>0.35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555-4659-81B9-A9B28C9EC08F}"/>
            </c:ext>
          </c:extLst>
        </c:ser>
        <c:ser>
          <c:idx val="3"/>
          <c:order val="4"/>
          <c:tx>
            <c:strRef>
              <c:f>Objectifs!$Q$2</c:f>
              <c:strCache>
                <c:ptCount val="1"/>
                <c:pt idx="0">
                  <c:v>2030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Objectifs!$L$3:$L$10</c:f>
              <c:strCache>
                <c:ptCount val="8"/>
                <c:pt idx="0">
                  <c:v>Voiture</c:v>
                </c:pt>
                <c:pt idx="1">
                  <c:v>Covoiturage</c:v>
                </c:pt>
                <c:pt idx="2">
                  <c:v>Moto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</c:v>
                </c:pt>
                <c:pt idx="7">
                  <c:v>Micromobilité</c:v>
                </c:pt>
              </c:strCache>
            </c:strRef>
          </c:cat>
          <c:val>
            <c:numRef>
              <c:f>Objectifs!$Q$3:$Q$10</c:f>
              <c:numCache>
                <c:formatCode>0%</c:formatCode>
                <c:ptCount val="8"/>
                <c:pt idx="0">
                  <c:v>0.16</c:v>
                </c:pt>
                <c:pt idx="1">
                  <c:v>0.04</c:v>
                </c:pt>
                <c:pt idx="2">
                  <c:v>0</c:v>
                </c:pt>
                <c:pt idx="3">
                  <c:v>0.18</c:v>
                </c:pt>
                <c:pt idx="4">
                  <c:v>0.22</c:v>
                </c:pt>
                <c:pt idx="5">
                  <c:v>0.05</c:v>
                </c:pt>
                <c:pt idx="6">
                  <c:v>0.35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55-4659-81B9-A9B28C9EC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45952200"/>
        <c:axId val="745951544"/>
      </c:barChart>
      <c:catAx>
        <c:axId val="745952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5951544"/>
        <c:crosses val="autoZero"/>
        <c:auto val="1"/>
        <c:lblAlgn val="ctr"/>
        <c:lblOffset val="100"/>
        <c:noMultiLvlLbl val="0"/>
      </c:catAx>
      <c:valAx>
        <c:axId val="74595154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459522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Intervention dans les frais de transport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Feuil1!$B$2:$B$3</c:f>
              <c:strCache>
                <c:ptCount val="2"/>
                <c:pt idx="0">
                  <c:v>Montant</c:v>
                </c:pt>
                <c:pt idx="1">
                  <c:v>Transport divers*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Feuil1!$A$4:$A$11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Feuil1!$B$4:$B$11</c:f>
              <c:numCache>
                <c:formatCode>#,##0.00</c:formatCode>
                <c:ptCount val="8"/>
                <c:pt idx="0">
                  <c:v>263159.21999999991</c:v>
                </c:pt>
                <c:pt idx="1">
                  <c:v>286186.92000000004</c:v>
                </c:pt>
                <c:pt idx="2">
                  <c:v>295516.95000000007</c:v>
                </c:pt>
                <c:pt idx="3">
                  <c:v>306305.42000000004</c:v>
                </c:pt>
                <c:pt idx="4">
                  <c:v>305122.35000000015</c:v>
                </c:pt>
                <c:pt idx="5">
                  <c:v>332191.4899999997</c:v>
                </c:pt>
                <c:pt idx="6">
                  <c:v>235421.55000000005</c:v>
                </c:pt>
                <c:pt idx="7">
                  <c:v>197586.80000000042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DD0-4D38-ABC0-146230BEE254}"/>
            </c:ext>
          </c:extLst>
        </c:ser>
        <c:ser>
          <c:idx val="1"/>
          <c:order val="1"/>
          <c:tx>
            <c:strRef>
              <c:f>Feuil1!$C$2:$C$3</c:f>
              <c:strCache>
                <c:ptCount val="2"/>
                <c:pt idx="0">
                  <c:v>Montant</c:v>
                </c:pt>
                <c:pt idx="1">
                  <c:v>Vélo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Feuil1!$A$4:$A$11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Feuil1!$C$4:$C$11</c:f>
              <c:numCache>
                <c:formatCode>#,##0.00</c:formatCode>
                <c:ptCount val="8"/>
                <c:pt idx="0">
                  <c:v>28016.690000000021</c:v>
                </c:pt>
                <c:pt idx="1">
                  <c:v>32253.550000000025</c:v>
                </c:pt>
                <c:pt idx="2">
                  <c:v>38540.589999999997</c:v>
                </c:pt>
                <c:pt idx="3">
                  <c:v>42974.440000000024</c:v>
                </c:pt>
                <c:pt idx="4">
                  <c:v>58225.770000000011</c:v>
                </c:pt>
                <c:pt idx="5">
                  <c:v>65100.579999999936</c:v>
                </c:pt>
                <c:pt idx="6">
                  <c:v>40640.51999999996</c:v>
                </c:pt>
                <c:pt idx="7">
                  <c:v>38239.100000000028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DD0-4D38-ABC0-146230BEE254}"/>
            </c:ext>
          </c:extLst>
        </c:ser>
        <c:ser>
          <c:idx val="2"/>
          <c:order val="2"/>
          <c:tx>
            <c:strRef>
              <c:f>Feuil1!$D$2:$D$3</c:f>
              <c:strCache>
                <c:ptCount val="2"/>
                <c:pt idx="0">
                  <c:v>Montant</c:v>
                </c:pt>
                <c:pt idx="1">
                  <c:v>Abonnement SNCB (parfois combiné STIB SNCB)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Feuil1!$A$4:$A$11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Feuil1!$D$4:$D$11</c:f>
              <c:numCache>
                <c:formatCode>#,##0.00</c:formatCode>
                <c:ptCount val="8"/>
                <c:pt idx="0">
                  <c:v>831967.24000001769</c:v>
                </c:pt>
                <c:pt idx="1">
                  <c:v>881827.21999997762</c:v>
                </c:pt>
                <c:pt idx="2">
                  <c:v>923389.89999997627</c:v>
                </c:pt>
                <c:pt idx="3">
                  <c:v>976759.04999996675</c:v>
                </c:pt>
                <c:pt idx="4">
                  <c:v>991519.63999995729</c:v>
                </c:pt>
                <c:pt idx="5">
                  <c:v>1091617.7699999756</c:v>
                </c:pt>
                <c:pt idx="6">
                  <c:v>1051335.6099998972</c:v>
                </c:pt>
                <c:pt idx="7">
                  <c:v>924017.53999993054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DD0-4D38-ABC0-146230BEE254}"/>
            </c:ext>
          </c:extLst>
        </c:ser>
        <c:ser>
          <c:idx val="3"/>
          <c:order val="3"/>
          <c:tx>
            <c:strRef>
              <c:f>Feuil1!$E$2:$E$3</c:f>
              <c:strCache>
                <c:ptCount val="2"/>
                <c:pt idx="0">
                  <c:v>Montant</c:v>
                </c:pt>
                <c:pt idx="1">
                  <c:v>Total général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Feuil1!$A$4:$A$11</c:f>
              <c:numCache>
                <c:formatCode>General</c:formatCode>
                <c:ptCount val="8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</c:numCache>
            </c:numRef>
          </c:cat>
          <c:val>
            <c:numRef>
              <c:f>Feuil1!$E$4:$E$11</c:f>
              <c:numCache>
                <c:formatCode>#,##0.00</c:formatCode>
                <c:ptCount val="8"/>
                <c:pt idx="0">
                  <c:v>1123143.1500000176</c:v>
                </c:pt>
                <c:pt idx="1">
                  <c:v>1200267.6899999776</c:v>
                </c:pt>
                <c:pt idx="2">
                  <c:v>1257447.4399999762</c:v>
                </c:pt>
                <c:pt idx="3">
                  <c:v>1326038.9099999669</c:v>
                </c:pt>
                <c:pt idx="4">
                  <c:v>1354867.7599999574</c:v>
                </c:pt>
                <c:pt idx="5">
                  <c:v>1488909.8399999752</c:v>
                </c:pt>
                <c:pt idx="6">
                  <c:v>1327397.6799998973</c:v>
                </c:pt>
                <c:pt idx="7">
                  <c:v>1159843.439999931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DD0-4D38-ABC0-146230BEE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0066616"/>
        <c:axId val="550067600"/>
      </c:lineChart>
      <c:catAx>
        <c:axId val="550066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67600"/>
        <c:crosses val="autoZero"/>
        <c:auto val="1"/>
        <c:lblAlgn val="ctr"/>
        <c:lblOffset val="100"/>
        <c:noMultiLvlLbl val="0"/>
      </c:catAx>
      <c:valAx>
        <c:axId val="550067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50066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Distance</a:t>
            </a:r>
            <a:r>
              <a:rPr lang="fr-BE" baseline="0"/>
              <a:t> lieu de résidence - site de travail</a:t>
            </a:r>
            <a:endParaRPr lang="fr-B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'Distance DT site'!$B$1</c:f>
              <c:strCache>
                <c:ptCount val="1"/>
                <c:pt idx="0">
                  <c:v>Louvain-la-Neuve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'Distance DT site'!$A$2:$A$16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DT site'!$B$2:$B$16</c:f>
              <c:numCache>
                <c:formatCode>0%</c:formatCode>
                <c:ptCount val="11"/>
                <c:pt idx="0">
                  <c:v>0.13</c:v>
                </c:pt>
                <c:pt idx="1">
                  <c:v>0.08</c:v>
                </c:pt>
                <c:pt idx="2">
                  <c:v>0.12</c:v>
                </c:pt>
                <c:pt idx="3">
                  <c:v>0.09</c:v>
                </c:pt>
                <c:pt idx="4">
                  <c:v>7.0000000000000007E-2</c:v>
                </c:pt>
                <c:pt idx="5">
                  <c:v>0.2</c:v>
                </c:pt>
                <c:pt idx="6">
                  <c:v>0.17</c:v>
                </c:pt>
                <c:pt idx="7">
                  <c:v>0.06</c:v>
                </c:pt>
                <c:pt idx="8">
                  <c:v>0.05</c:v>
                </c:pt>
                <c:pt idx="9">
                  <c:v>0.02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98-4514-B8C0-B700E551ADD6}"/>
            </c:ext>
          </c:extLst>
        </c:ser>
        <c:ser>
          <c:idx val="1"/>
          <c:order val="1"/>
          <c:tx>
            <c:strRef>
              <c:f>'Distance DT site'!$C$1</c:f>
              <c:strCache>
                <c:ptCount val="1"/>
                <c:pt idx="0">
                  <c:v>Bruxelles Woluwe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'Distance DT site'!$A$2:$A$16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DT site'!$C$2:$C$16</c:f>
              <c:numCache>
                <c:formatCode>0%</c:formatCode>
                <c:ptCount val="11"/>
                <c:pt idx="0">
                  <c:v>0.09</c:v>
                </c:pt>
                <c:pt idx="1">
                  <c:v>0.24</c:v>
                </c:pt>
                <c:pt idx="2">
                  <c:v>0.2</c:v>
                </c:pt>
                <c:pt idx="3">
                  <c:v>7.0000000000000007E-2</c:v>
                </c:pt>
                <c:pt idx="4">
                  <c:v>0.04</c:v>
                </c:pt>
                <c:pt idx="5">
                  <c:v>0.12</c:v>
                </c:pt>
                <c:pt idx="6">
                  <c:v>7.0000000000000007E-2</c:v>
                </c:pt>
                <c:pt idx="7">
                  <c:v>0.03</c:v>
                </c:pt>
                <c:pt idx="8">
                  <c:v>0.09</c:v>
                </c:pt>
                <c:pt idx="9">
                  <c:v>0.03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98-4514-B8C0-B700E551ADD6}"/>
            </c:ext>
          </c:extLst>
        </c:ser>
        <c:ser>
          <c:idx val="2"/>
          <c:order val="2"/>
          <c:tx>
            <c:strRef>
              <c:f>'Distance DT site'!$D$1</c:f>
              <c:strCache>
                <c:ptCount val="1"/>
                <c:pt idx="0">
                  <c:v>Bruxelles Saint-Gilles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'Distance DT site'!$A$2:$A$16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DT site'!$D$2:$D$16</c:f>
              <c:numCache>
                <c:formatCode>0%</c:formatCode>
                <c:ptCount val="11"/>
                <c:pt idx="0">
                  <c:v>0.15</c:v>
                </c:pt>
                <c:pt idx="1">
                  <c:v>0.3</c:v>
                </c:pt>
                <c:pt idx="2">
                  <c:v>0.35</c:v>
                </c:pt>
                <c:pt idx="3">
                  <c:v>0</c:v>
                </c:pt>
                <c:pt idx="4">
                  <c:v>0.05</c:v>
                </c:pt>
                <c:pt idx="5">
                  <c:v>0</c:v>
                </c:pt>
                <c:pt idx="6">
                  <c:v>0.05</c:v>
                </c:pt>
                <c:pt idx="7">
                  <c:v>0.05</c:v>
                </c:pt>
                <c:pt idx="8">
                  <c:v>0</c:v>
                </c:pt>
                <c:pt idx="9">
                  <c:v>0.05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98-4514-B8C0-B700E551ADD6}"/>
            </c:ext>
          </c:extLst>
        </c:ser>
        <c:ser>
          <c:idx val="3"/>
          <c:order val="3"/>
          <c:tx>
            <c:strRef>
              <c:f>'Distance DT site'!$E$1</c:f>
              <c:strCache>
                <c:ptCount val="1"/>
                <c:pt idx="0">
                  <c:v>Mons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'Distance DT site'!$A$2:$A$16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DT site'!$E$2:$E$16</c:f>
              <c:numCache>
                <c:formatCode>0%</c:formatCode>
                <c:ptCount val="11"/>
                <c:pt idx="0">
                  <c:v>0.04</c:v>
                </c:pt>
                <c:pt idx="1">
                  <c:v>0.15</c:v>
                </c:pt>
                <c:pt idx="2">
                  <c:v>0.09</c:v>
                </c:pt>
                <c:pt idx="3">
                  <c:v>0.1</c:v>
                </c:pt>
                <c:pt idx="4">
                  <c:v>7.0000000000000007E-2</c:v>
                </c:pt>
                <c:pt idx="5">
                  <c:v>7.0000000000000007E-2</c:v>
                </c:pt>
                <c:pt idx="6">
                  <c:v>0.12</c:v>
                </c:pt>
                <c:pt idx="7">
                  <c:v>7.0000000000000007E-2</c:v>
                </c:pt>
                <c:pt idx="8">
                  <c:v>0.19</c:v>
                </c:pt>
                <c:pt idx="9">
                  <c:v>0.01</c:v>
                </c:pt>
                <c:pt idx="10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98-4514-B8C0-B700E551ADD6}"/>
            </c:ext>
          </c:extLst>
        </c:ser>
        <c:ser>
          <c:idx val="4"/>
          <c:order val="4"/>
          <c:tx>
            <c:strRef>
              <c:f>'Distance DT site'!$F$1</c:f>
              <c:strCache>
                <c:ptCount val="1"/>
                <c:pt idx="0">
                  <c:v>Tournai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'Distance DT site'!$A$2:$A$16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DT site'!$F$2:$F$16</c:f>
              <c:numCache>
                <c:formatCode>0%</c:formatCode>
                <c:ptCount val="11"/>
                <c:pt idx="0">
                  <c:v>0.14000000000000001</c:v>
                </c:pt>
                <c:pt idx="1">
                  <c:v>0.1</c:v>
                </c:pt>
                <c:pt idx="2">
                  <c:v>0.1</c:v>
                </c:pt>
                <c:pt idx="3">
                  <c:v>0.05</c:v>
                </c:pt>
                <c:pt idx="4">
                  <c:v>0</c:v>
                </c:pt>
                <c:pt idx="5">
                  <c:v>0.1</c:v>
                </c:pt>
                <c:pt idx="6">
                  <c:v>0.05</c:v>
                </c:pt>
                <c:pt idx="7">
                  <c:v>0</c:v>
                </c:pt>
                <c:pt idx="8">
                  <c:v>0.1</c:v>
                </c:pt>
                <c:pt idx="9">
                  <c:v>0.28999999999999998</c:v>
                </c:pt>
                <c:pt idx="1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E98-4514-B8C0-B700E551ADD6}"/>
            </c:ext>
          </c:extLst>
        </c:ser>
        <c:ser>
          <c:idx val="8"/>
          <c:order val="8"/>
          <c:tx>
            <c:strRef>
              <c:f>'Distance DT site'!$J$1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'Distance DT site'!$A$2:$A$16</c:f>
              <c:strCache>
                <c:ptCount val="11"/>
                <c:pt idx="0">
                  <c:v>Moins de 2 kilomètres</c:v>
                </c:pt>
                <c:pt idx="1">
                  <c:v>2-5 kilomètres</c:v>
                </c:pt>
                <c:pt idx="2">
                  <c:v>6-10 kilomètres</c:v>
                </c:pt>
                <c:pt idx="3">
                  <c:v>11-15 kilomètres</c:v>
                </c:pt>
                <c:pt idx="4">
                  <c:v>16-20 kilomètres</c:v>
                </c:pt>
                <c:pt idx="5">
                  <c:v>21-30 kilomètres</c:v>
                </c:pt>
                <c:pt idx="6">
                  <c:v>31-40 kilomètres</c:v>
                </c:pt>
                <c:pt idx="7">
                  <c:v>41-50 kilomètres</c:v>
                </c:pt>
                <c:pt idx="8">
                  <c:v>51-75 kilomètres</c:v>
                </c:pt>
                <c:pt idx="9">
                  <c:v>76-100 kilomètres</c:v>
                </c:pt>
                <c:pt idx="10">
                  <c:v>Plus de 100 kilomètres</c:v>
                </c:pt>
              </c:strCache>
            </c:strRef>
          </c:cat>
          <c:val>
            <c:numRef>
              <c:f>'Distance DT site'!$J$2:$J$16</c:f>
              <c:numCache>
                <c:formatCode>0%</c:formatCode>
                <c:ptCount val="11"/>
                <c:pt idx="0">
                  <c:v>0.12</c:v>
                </c:pt>
                <c:pt idx="1">
                  <c:v>0.12</c:v>
                </c:pt>
                <c:pt idx="2">
                  <c:v>0.13</c:v>
                </c:pt>
                <c:pt idx="3">
                  <c:v>0.08</c:v>
                </c:pt>
                <c:pt idx="4">
                  <c:v>0.06</c:v>
                </c:pt>
                <c:pt idx="5">
                  <c:v>0.18</c:v>
                </c:pt>
                <c:pt idx="6">
                  <c:v>0.15</c:v>
                </c:pt>
                <c:pt idx="7">
                  <c:v>0.05</c:v>
                </c:pt>
                <c:pt idx="8">
                  <c:v>0.06</c:v>
                </c:pt>
                <c:pt idx="9">
                  <c:v>0.02</c:v>
                </c:pt>
                <c:pt idx="10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E98-4514-B8C0-B700E551AD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8207856"/>
        <c:axId val="328207528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'Distance DT site'!$G$1</c15:sqref>
                        </c15:formulaRef>
                      </c:ext>
                    </c:extLst>
                    <c:strCache>
                      <c:ptCount val="1"/>
                      <c:pt idx="0">
                        <c:v>Charleroi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'Distance DT site'!$A$2:$A$16</c15:sqref>
                        </c15:formulaRef>
                      </c:ext>
                    </c:extLst>
                    <c:strCache>
                      <c:ptCount val="11"/>
                      <c:pt idx="0">
                        <c:v>Moins de 2 kilomètres</c:v>
                      </c:pt>
                      <c:pt idx="1">
                        <c:v>2-5 kilomètres</c:v>
                      </c:pt>
                      <c:pt idx="2">
                        <c:v>6-10 kilomètres</c:v>
                      </c:pt>
                      <c:pt idx="3">
                        <c:v>11-15 kilomètres</c:v>
                      </c:pt>
                      <c:pt idx="4">
                        <c:v>16-20 kilomètres</c:v>
                      </c:pt>
                      <c:pt idx="5">
                        <c:v>21-30 kilomètres</c:v>
                      </c:pt>
                      <c:pt idx="6">
                        <c:v>31-40 kilomètres</c:v>
                      </c:pt>
                      <c:pt idx="7">
                        <c:v>41-50 kilomètres</c:v>
                      </c:pt>
                      <c:pt idx="8">
                        <c:v>51-75 kilomètres</c:v>
                      </c:pt>
                      <c:pt idx="9">
                        <c:v>76-100 kilomètres</c:v>
                      </c:pt>
                      <c:pt idx="10">
                        <c:v>Plus de 100 kilomètres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'Distance DT site'!$G$2:$G$16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1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6E98-4514-B8C0-B700E551ADD6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DT site'!$H$1</c15:sqref>
                        </c15:formulaRef>
                      </c:ext>
                    </c:extLst>
                    <c:strCache>
                      <c:ptCount val="1"/>
                      <c:pt idx="0">
                        <c:v>Namur (Mont-Godinne)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DT site'!$A$2:$A$16</c15:sqref>
                        </c15:formulaRef>
                      </c:ext>
                    </c:extLst>
                    <c:strCache>
                      <c:ptCount val="11"/>
                      <c:pt idx="0">
                        <c:v>Moins de 2 kilomètres</c:v>
                      </c:pt>
                      <c:pt idx="1">
                        <c:v>2-5 kilomètres</c:v>
                      </c:pt>
                      <c:pt idx="2">
                        <c:v>6-10 kilomètres</c:v>
                      </c:pt>
                      <c:pt idx="3">
                        <c:v>11-15 kilomètres</c:v>
                      </c:pt>
                      <c:pt idx="4">
                        <c:v>16-20 kilomètres</c:v>
                      </c:pt>
                      <c:pt idx="5">
                        <c:v>21-30 kilomètres</c:v>
                      </c:pt>
                      <c:pt idx="6">
                        <c:v>31-40 kilomètres</c:v>
                      </c:pt>
                      <c:pt idx="7">
                        <c:v>41-50 kilomètres</c:v>
                      </c:pt>
                      <c:pt idx="8">
                        <c:v>51-75 kilomètres</c:v>
                      </c:pt>
                      <c:pt idx="9">
                        <c:v>76-100 kilomètres</c:v>
                      </c:pt>
                      <c:pt idx="10">
                        <c:v>Plus de 100 kilomètres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DT site'!$H$2:$H$16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E98-4514-B8C0-B700E551ADD6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DT site'!$I$1</c15:sqref>
                        </c15:formulaRef>
                      </c:ext>
                    </c:extLst>
                    <c:strCache>
                      <c:ptCount val="1"/>
                      <c:pt idx="0">
                        <c:v>Autre site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DT site'!$A$2:$A$16</c15:sqref>
                        </c15:formulaRef>
                      </c:ext>
                    </c:extLst>
                    <c:strCache>
                      <c:ptCount val="11"/>
                      <c:pt idx="0">
                        <c:v>Moins de 2 kilomètres</c:v>
                      </c:pt>
                      <c:pt idx="1">
                        <c:v>2-5 kilomètres</c:v>
                      </c:pt>
                      <c:pt idx="2">
                        <c:v>6-10 kilomètres</c:v>
                      </c:pt>
                      <c:pt idx="3">
                        <c:v>11-15 kilomètres</c:v>
                      </c:pt>
                      <c:pt idx="4">
                        <c:v>16-20 kilomètres</c:v>
                      </c:pt>
                      <c:pt idx="5">
                        <c:v>21-30 kilomètres</c:v>
                      </c:pt>
                      <c:pt idx="6">
                        <c:v>31-40 kilomètres</c:v>
                      </c:pt>
                      <c:pt idx="7">
                        <c:v>41-50 kilomètres</c:v>
                      </c:pt>
                      <c:pt idx="8">
                        <c:v>51-75 kilomètres</c:v>
                      </c:pt>
                      <c:pt idx="9">
                        <c:v>76-100 kilomètres</c:v>
                      </c:pt>
                      <c:pt idx="10">
                        <c:v>Plus de 100 kilomètres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'Distance DT site'!$I$2:$I$16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0.17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0.17</c:v>
                      </c:pt>
                      <c:pt idx="5">
                        <c:v>0.17</c:v>
                      </c:pt>
                      <c:pt idx="6">
                        <c:v>0</c:v>
                      </c:pt>
                      <c:pt idx="7">
                        <c:v>0.17</c:v>
                      </c:pt>
                      <c:pt idx="8">
                        <c:v>0.17</c:v>
                      </c:pt>
                      <c:pt idx="9">
                        <c:v>0</c:v>
                      </c:pt>
                      <c:pt idx="10">
                        <c:v>0.17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6E98-4514-B8C0-B700E551ADD6}"/>
                  </c:ext>
                </c:extLst>
              </c15:ser>
            </c15:filteredBarSeries>
          </c:ext>
        </c:extLst>
      </c:barChart>
      <c:catAx>
        <c:axId val="328207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8207528"/>
        <c:crosses val="autoZero"/>
        <c:auto val="1"/>
        <c:lblAlgn val="ctr"/>
        <c:lblOffset val="100"/>
        <c:noMultiLvlLbl val="0"/>
      </c:catAx>
      <c:valAx>
        <c:axId val="328207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2820785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Mode Principal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8"/>
          <c:order val="2"/>
          <c:tx>
            <c:strRef>
              <c:f>'Mode principal'!$J$25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'Mode principal'!$A$26:$A$33</c:f>
              <c:strCache>
                <c:ptCount val="8"/>
                <c:pt idx="0">
                  <c:v>Voiture</c:v>
                </c:pt>
                <c:pt idx="1">
                  <c:v>Moto</c:v>
                </c:pt>
                <c:pt idx="2">
                  <c:v>Covoiturage</c:v>
                </c:pt>
                <c:pt idx="3">
                  <c:v>Train</c:v>
                </c:pt>
                <c:pt idx="4">
                  <c:v>TPU</c:v>
                </c:pt>
                <c:pt idx="5">
                  <c:v>Vélo</c:v>
                </c:pt>
                <c:pt idx="6">
                  <c:v>Marche à pied</c:v>
                </c:pt>
                <c:pt idx="7">
                  <c:v>Micromobilité</c:v>
                </c:pt>
              </c:strCache>
            </c:strRef>
          </c:cat>
          <c:val>
            <c:numRef>
              <c:f>'Mode principal'!$J$26:$J$33</c:f>
              <c:numCache>
                <c:formatCode>0%</c:formatCode>
                <c:ptCount val="8"/>
                <c:pt idx="0">
                  <c:v>0.48</c:v>
                </c:pt>
                <c:pt idx="1">
                  <c:v>0.01</c:v>
                </c:pt>
                <c:pt idx="2">
                  <c:v>0.02</c:v>
                </c:pt>
                <c:pt idx="3">
                  <c:v>0.18</c:v>
                </c:pt>
                <c:pt idx="4">
                  <c:v>0.1</c:v>
                </c:pt>
                <c:pt idx="5">
                  <c:v>0.09</c:v>
                </c:pt>
                <c:pt idx="6">
                  <c:v>0.12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617-44A3-B039-FDA433C39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9850104"/>
        <c:axId val="649852728"/>
        <c:extLst>
          <c:ext xmlns:c15="http://schemas.microsoft.com/office/drawing/2012/chart" uri="{02D57815-91ED-43cb-92C2-25804820EDAC}">
            <c15:filteredBarSeries>
              <c15:ser>
                <c:idx val="6"/>
                <c:order val="0"/>
                <c:tx>
                  <c:strRef>
                    <c:extLst>
                      <c:ext uri="{02D57815-91ED-43cb-92C2-25804820EDAC}">
                        <c15:formulaRef>
                          <c15:sqref>'Mode principal'!$H$25</c15:sqref>
                        </c15:formulaRef>
                      </c:ext>
                    </c:extLst>
                    <c:strCache>
                      <c:ptCount val="1"/>
                      <c:pt idx="0">
                        <c:v>Namur (Mont-Godinne)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'Mode principal'!$A$26:$A$33</c15:sqref>
                        </c15:formulaRef>
                      </c:ext>
                    </c:extLst>
                    <c:strCache>
                      <c:ptCount val="8"/>
                      <c:pt idx="0">
                        <c:v>Voiture</c:v>
                      </c:pt>
                      <c:pt idx="1">
                        <c:v>Moto</c:v>
                      </c:pt>
                      <c:pt idx="2">
                        <c:v>Covoiturage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Marche à pied</c:v>
                      </c:pt>
                      <c:pt idx="7">
                        <c:v>Micromobilité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'Mode principal'!$H$26:$H$33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7617-44A3-B039-FDA433C39FE3}"/>
                  </c:ext>
                </c:extLst>
              </c15:ser>
            </c15:filteredBarSeries>
            <c15:filteredBarSeries>
              <c15:ser>
                <c:idx val="7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principal'!$I$25</c15:sqref>
                        </c15:formulaRef>
                      </c:ext>
                    </c:extLst>
                    <c:strCache>
                      <c:ptCount val="1"/>
                      <c:pt idx="0">
                        <c:v>Autre site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principal'!$A$26:$A$33</c15:sqref>
                        </c15:formulaRef>
                      </c:ext>
                    </c:extLst>
                    <c:strCache>
                      <c:ptCount val="8"/>
                      <c:pt idx="0">
                        <c:v>Voiture</c:v>
                      </c:pt>
                      <c:pt idx="1">
                        <c:v>Moto</c:v>
                      </c:pt>
                      <c:pt idx="2">
                        <c:v>Covoiturage</c:v>
                      </c:pt>
                      <c:pt idx="3">
                        <c:v>Train</c:v>
                      </c:pt>
                      <c:pt idx="4">
                        <c:v>TPU</c:v>
                      </c:pt>
                      <c:pt idx="5">
                        <c:v>Vélo</c:v>
                      </c:pt>
                      <c:pt idx="6">
                        <c:v>Marche à pied</c:v>
                      </c:pt>
                      <c:pt idx="7">
                        <c:v>Micromobilité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principal'!$I$26:$I$33</c15:sqref>
                        </c15:formulaRef>
                      </c:ext>
                    </c:extLst>
                    <c:numCache>
                      <c:formatCode>0%</c:formatCode>
                      <c:ptCount val="8"/>
                      <c:pt idx="0">
                        <c:v>0.67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0.17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0.17</c:v>
                      </c:pt>
                      <c:pt idx="7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617-44A3-B039-FDA433C39FE3}"/>
                  </c:ext>
                </c:extLst>
              </c15:ser>
            </c15:filteredBarSeries>
          </c:ext>
        </c:extLst>
      </c:barChart>
      <c:catAx>
        <c:axId val="64985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9852728"/>
        <c:crosses val="autoZero"/>
        <c:auto val="1"/>
        <c:lblAlgn val="ctr"/>
        <c:lblOffset val="100"/>
        <c:noMultiLvlLbl val="0"/>
      </c:catAx>
      <c:valAx>
        <c:axId val="649852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9850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 dirty="0"/>
              <a:t>Mode occasionnel –hors mode principal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8"/>
          <c:order val="3"/>
          <c:tx>
            <c:strRef>
              <c:f>'mode occasionel'!$J$1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'mode occasionel'!$A$2:$A$10</c:f>
              <c:strCache>
                <c:ptCount val="9"/>
                <c:pt idx="0">
                  <c:v>Voiture</c:v>
                </c:pt>
                <c:pt idx="1">
                  <c:v>Moto</c:v>
                </c:pt>
                <c:pt idx="2">
                  <c:v>Train</c:v>
                </c:pt>
                <c:pt idx="3">
                  <c:v>Métro</c:v>
                </c:pt>
                <c:pt idx="4">
                  <c:v>Tram</c:v>
                </c:pt>
                <c:pt idx="5">
                  <c:v>Bus</c:v>
                </c:pt>
                <c:pt idx="6">
                  <c:v>Vélo</c:v>
                </c:pt>
                <c:pt idx="7">
                  <c:v>Marche à pied1</c:v>
                </c:pt>
                <c:pt idx="8">
                  <c:v>Micromobilité</c:v>
                </c:pt>
              </c:strCache>
            </c:strRef>
          </c:cat>
          <c:val>
            <c:numRef>
              <c:f>'mode occasionel'!$J$2:$J$10</c:f>
              <c:numCache>
                <c:formatCode>0%</c:formatCode>
                <c:ptCount val="9"/>
                <c:pt idx="0">
                  <c:v>0.18</c:v>
                </c:pt>
                <c:pt idx="1">
                  <c:v>0.01</c:v>
                </c:pt>
                <c:pt idx="2">
                  <c:v>0.06</c:v>
                </c:pt>
                <c:pt idx="3">
                  <c:v>0.1</c:v>
                </c:pt>
                <c:pt idx="4">
                  <c:v>0.06</c:v>
                </c:pt>
                <c:pt idx="5">
                  <c:v>0.09</c:v>
                </c:pt>
                <c:pt idx="6">
                  <c:v>0.15</c:v>
                </c:pt>
                <c:pt idx="7">
                  <c:v>0.2</c:v>
                </c:pt>
                <c:pt idx="8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3D5-4EF4-9861-BB9E1B54F0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0156096"/>
        <c:axId val="675038120"/>
        <c:extLst>
          <c:ext xmlns:c15="http://schemas.microsoft.com/office/drawing/2012/chart" uri="{02D57815-91ED-43cb-92C2-25804820EDAC}">
            <c15:filteredBarSeries>
              <c15:ser>
                <c:idx val="5"/>
                <c:order val="0"/>
                <c:tx>
                  <c:strRef>
                    <c:extLst>
                      <c:ext uri="{02D57815-91ED-43cb-92C2-25804820EDAC}">
                        <c15:formulaRef>
                          <c15:sqref>'mode occasionel'!$G$1</c15:sqref>
                        </c15:formulaRef>
                      </c:ext>
                    </c:extLst>
                    <c:strCache>
                      <c:ptCount val="1"/>
                      <c:pt idx="0">
                        <c:v>Charleroi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'mode occasionel'!$A$2:$A$10</c15:sqref>
                        </c15:formulaRef>
                      </c:ext>
                    </c:extLst>
                    <c:strCache>
                      <c:ptCount val="9"/>
                      <c:pt idx="0">
                        <c:v>Voiture</c:v>
                      </c:pt>
                      <c:pt idx="1">
                        <c:v>Moto</c:v>
                      </c:pt>
                      <c:pt idx="2">
                        <c:v>Train</c:v>
                      </c:pt>
                      <c:pt idx="3">
                        <c:v>Métro</c:v>
                      </c:pt>
                      <c:pt idx="4">
                        <c:v>Tram</c:v>
                      </c:pt>
                      <c:pt idx="5">
                        <c:v>Bus</c:v>
                      </c:pt>
                      <c:pt idx="6">
                        <c:v>Vélo</c:v>
                      </c:pt>
                      <c:pt idx="7">
                        <c:v>Marche à pied1</c:v>
                      </c:pt>
                      <c:pt idx="8">
                        <c:v>Micromobilité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'mode occasionel'!$G$2:$G$10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13D5-4EF4-9861-BB9E1B54F043}"/>
                  </c:ext>
                </c:extLst>
              </c15:ser>
            </c15:filteredBarSeries>
            <c15:filteredBarSeries>
              <c15:ser>
                <c:idx val="6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occasionel'!$H$1</c15:sqref>
                        </c15:formulaRef>
                      </c:ext>
                    </c:extLst>
                    <c:strCache>
                      <c:ptCount val="1"/>
                      <c:pt idx="0">
                        <c:v>Namur (Mont-Godinne)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occasionel'!$A$2:$A$10</c15:sqref>
                        </c15:formulaRef>
                      </c:ext>
                    </c:extLst>
                    <c:strCache>
                      <c:ptCount val="9"/>
                      <c:pt idx="0">
                        <c:v>Voiture</c:v>
                      </c:pt>
                      <c:pt idx="1">
                        <c:v>Moto</c:v>
                      </c:pt>
                      <c:pt idx="2">
                        <c:v>Train</c:v>
                      </c:pt>
                      <c:pt idx="3">
                        <c:v>Métro</c:v>
                      </c:pt>
                      <c:pt idx="4">
                        <c:v>Tram</c:v>
                      </c:pt>
                      <c:pt idx="5">
                        <c:v>Bus</c:v>
                      </c:pt>
                      <c:pt idx="6">
                        <c:v>Vélo</c:v>
                      </c:pt>
                      <c:pt idx="7">
                        <c:v>Marche à pied1</c:v>
                      </c:pt>
                      <c:pt idx="8">
                        <c:v>Micromobilité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occasionel'!$H$2:$H$10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13D5-4EF4-9861-BB9E1B54F043}"/>
                  </c:ext>
                </c:extLst>
              </c15:ser>
            </c15:filteredBarSeries>
            <c15:filteredBarSeries>
              <c15:ser>
                <c:idx val="7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occasionel'!$I$1</c15:sqref>
                        </c15:formulaRef>
                      </c:ext>
                    </c:extLst>
                    <c:strCache>
                      <c:ptCount val="1"/>
                      <c:pt idx="0">
                        <c:v>Autre site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occasionel'!$A$2:$A$10</c15:sqref>
                        </c15:formulaRef>
                      </c:ext>
                    </c:extLst>
                    <c:strCache>
                      <c:ptCount val="9"/>
                      <c:pt idx="0">
                        <c:v>Voiture</c:v>
                      </c:pt>
                      <c:pt idx="1">
                        <c:v>Moto</c:v>
                      </c:pt>
                      <c:pt idx="2">
                        <c:v>Train</c:v>
                      </c:pt>
                      <c:pt idx="3">
                        <c:v>Métro</c:v>
                      </c:pt>
                      <c:pt idx="4">
                        <c:v>Tram</c:v>
                      </c:pt>
                      <c:pt idx="5">
                        <c:v>Bus</c:v>
                      </c:pt>
                      <c:pt idx="6">
                        <c:v>Vélo</c:v>
                      </c:pt>
                      <c:pt idx="7">
                        <c:v>Marche à pied1</c:v>
                      </c:pt>
                      <c:pt idx="8">
                        <c:v>Micromobilité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'mode occasionel'!$I$2:$I$10</c15:sqref>
                        </c15:formulaRef>
                      </c:ext>
                    </c:extLst>
                    <c:numCache>
                      <c:formatCode>0%</c:formatCode>
                      <c:ptCount val="9"/>
                      <c:pt idx="0">
                        <c:v>0.17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0.17</c:v>
                      </c:pt>
                      <c:pt idx="7">
                        <c:v>0.17</c:v>
                      </c:pt>
                      <c:pt idx="8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3D5-4EF4-9861-BB9E1B54F043}"/>
                  </c:ext>
                </c:extLst>
              </c15:ser>
            </c15:filteredBarSeries>
          </c:ext>
        </c:extLst>
      </c:barChart>
      <c:catAx>
        <c:axId val="58015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75038120"/>
        <c:crosses val="autoZero"/>
        <c:auto val="1"/>
        <c:lblAlgn val="ctr"/>
        <c:lblOffset val="100"/>
        <c:noMultiLvlLbl val="0"/>
      </c:catAx>
      <c:valAx>
        <c:axId val="675038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8015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Mode de transport principal - Site de LLN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'Mode principal par site'!$A$2</c:f>
              <c:strCache>
                <c:ptCount val="1"/>
                <c:pt idx="0">
                  <c:v>LLN2011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'Mode principal par site'!$B$1:$I$1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site'!$B$2:$I$2</c:f>
              <c:numCache>
                <c:formatCode>0%</c:formatCode>
                <c:ptCount val="7"/>
                <c:pt idx="0">
                  <c:v>0.56000000000000005</c:v>
                </c:pt>
                <c:pt idx="1">
                  <c:v>8.9999999999999993E-3</c:v>
                </c:pt>
                <c:pt idx="2">
                  <c:v>2.4E-2</c:v>
                </c:pt>
                <c:pt idx="3">
                  <c:v>0.185</c:v>
                </c:pt>
                <c:pt idx="4">
                  <c:v>6.9000000000000006E-2</c:v>
                </c:pt>
                <c:pt idx="5">
                  <c:v>4.1000000000000002E-2</c:v>
                </c:pt>
                <c:pt idx="6">
                  <c:v>0.112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A-4B49-B30A-2BB1833E28A1}"/>
            </c:ext>
          </c:extLst>
        </c:ser>
        <c:ser>
          <c:idx val="1"/>
          <c:order val="1"/>
          <c:tx>
            <c:strRef>
              <c:f>'Mode principal par site'!$A$3</c:f>
              <c:strCache>
                <c:ptCount val="1"/>
                <c:pt idx="0">
                  <c:v>LLN2014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'Mode principal par site'!$B$1:$I$1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site'!$B$3:$I$3</c:f>
              <c:numCache>
                <c:formatCode>0%</c:formatCode>
                <c:ptCount val="7"/>
                <c:pt idx="0">
                  <c:v>0.55300000000000005</c:v>
                </c:pt>
                <c:pt idx="1">
                  <c:v>8.0000000000000002E-3</c:v>
                </c:pt>
                <c:pt idx="2">
                  <c:v>0.02</c:v>
                </c:pt>
                <c:pt idx="3">
                  <c:v>0.192</c:v>
                </c:pt>
                <c:pt idx="4">
                  <c:v>5.8000000000000003E-2</c:v>
                </c:pt>
                <c:pt idx="5">
                  <c:v>5.6000000000000001E-2</c:v>
                </c:pt>
                <c:pt idx="6">
                  <c:v>9.9000000000000005E-2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A-4B49-B30A-2BB1833E28A1}"/>
            </c:ext>
          </c:extLst>
        </c:ser>
        <c:ser>
          <c:idx val="2"/>
          <c:order val="2"/>
          <c:tx>
            <c:strRef>
              <c:f>'Mode principal par site'!$A$4</c:f>
              <c:strCache>
                <c:ptCount val="1"/>
                <c:pt idx="0">
                  <c:v>LLN2017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'Mode principal par site'!$B$1:$I$1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site'!$B$4:$I$4</c:f>
              <c:numCache>
                <c:formatCode>0%</c:formatCode>
                <c:ptCount val="7"/>
                <c:pt idx="0">
                  <c:v>0.56999999999999995</c:v>
                </c:pt>
                <c:pt idx="1">
                  <c:v>0</c:v>
                </c:pt>
                <c:pt idx="2">
                  <c:v>0.02</c:v>
                </c:pt>
                <c:pt idx="3">
                  <c:v>0.19</c:v>
                </c:pt>
                <c:pt idx="4">
                  <c:v>0.06</c:v>
                </c:pt>
                <c:pt idx="5">
                  <c:v>7.0000000000000007E-2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BA-4B49-B30A-2BB1833E28A1}"/>
            </c:ext>
          </c:extLst>
        </c:ser>
        <c:ser>
          <c:idx val="3"/>
          <c:order val="3"/>
          <c:tx>
            <c:strRef>
              <c:f>'Mode principal par site'!$A$5</c:f>
              <c:strCache>
                <c:ptCount val="1"/>
                <c:pt idx="0">
                  <c:v>LLN2021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'Mode principal par site'!$B$1:$I$1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site'!$B$5:$I$5</c:f>
              <c:numCache>
                <c:formatCode>0%</c:formatCode>
                <c:ptCount val="7"/>
                <c:pt idx="0">
                  <c:v>0.51</c:v>
                </c:pt>
                <c:pt idx="1">
                  <c:v>0.01</c:v>
                </c:pt>
                <c:pt idx="2">
                  <c:v>0.02</c:v>
                </c:pt>
                <c:pt idx="3">
                  <c:v>0.2</c:v>
                </c:pt>
                <c:pt idx="4">
                  <c:v>0.05</c:v>
                </c:pt>
                <c:pt idx="5">
                  <c:v>0.08</c:v>
                </c:pt>
                <c:pt idx="6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BA-4B49-B30A-2BB1833E28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629344"/>
        <c:axId val="629631968"/>
      </c:barChart>
      <c:catAx>
        <c:axId val="62962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31968"/>
        <c:crosses val="autoZero"/>
        <c:auto val="1"/>
        <c:lblAlgn val="ctr"/>
        <c:lblOffset val="100"/>
        <c:noMultiLvlLbl val="0"/>
      </c:catAx>
      <c:valAx>
        <c:axId val="62963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2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Mode de transport principal - Site de Woluwe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'Mode principal par site'!$A$9</c:f>
              <c:strCache>
                <c:ptCount val="1"/>
                <c:pt idx="0">
                  <c:v>WOL2011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'Mode principal par site'!$B$8:$H$8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site'!$B$9:$H$9</c:f>
              <c:numCache>
                <c:formatCode>0%</c:formatCode>
                <c:ptCount val="7"/>
                <c:pt idx="0">
                  <c:v>0.499</c:v>
                </c:pt>
                <c:pt idx="1">
                  <c:v>1.2999999999999999E-2</c:v>
                </c:pt>
                <c:pt idx="2">
                  <c:v>1.2999999999999999E-2</c:v>
                </c:pt>
                <c:pt idx="3">
                  <c:v>0.13800000000000001</c:v>
                </c:pt>
                <c:pt idx="4">
                  <c:v>0.24199999999999999</c:v>
                </c:pt>
                <c:pt idx="5">
                  <c:v>5.0999999999999997E-2</c:v>
                </c:pt>
                <c:pt idx="6">
                  <c:v>4.4999999999999998E-2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F0-49AB-8D0E-6FD6048C119F}"/>
            </c:ext>
          </c:extLst>
        </c:ser>
        <c:ser>
          <c:idx val="1"/>
          <c:order val="1"/>
          <c:tx>
            <c:strRef>
              <c:f>'Mode principal par site'!$A$10</c:f>
              <c:strCache>
                <c:ptCount val="1"/>
                <c:pt idx="0">
                  <c:v>WOL2014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'Mode principal par site'!$B$8:$H$8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site'!$B$10:$H$10</c:f>
              <c:numCache>
                <c:formatCode>0%</c:formatCode>
                <c:ptCount val="7"/>
                <c:pt idx="0">
                  <c:v>0.39300000000000002</c:v>
                </c:pt>
                <c:pt idx="1">
                  <c:v>2.1999999999999999E-2</c:v>
                </c:pt>
                <c:pt idx="2">
                  <c:v>7.0000000000000001E-3</c:v>
                </c:pt>
                <c:pt idx="3">
                  <c:v>0.14799999999999999</c:v>
                </c:pt>
                <c:pt idx="4">
                  <c:v>0.307</c:v>
                </c:pt>
                <c:pt idx="5">
                  <c:v>7.3999999999999996E-2</c:v>
                </c:pt>
                <c:pt idx="6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4F0-49AB-8D0E-6FD6048C119F}"/>
            </c:ext>
          </c:extLst>
        </c:ser>
        <c:ser>
          <c:idx val="2"/>
          <c:order val="2"/>
          <c:tx>
            <c:strRef>
              <c:f>'Mode principal par site'!$A$11</c:f>
              <c:strCache>
                <c:ptCount val="1"/>
                <c:pt idx="0">
                  <c:v>WOL2017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'Mode principal par site'!$B$8:$H$8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site'!$B$11:$H$11</c:f>
              <c:numCache>
                <c:formatCode>0%</c:formatCode>
                <c:ptCount val="7"/>
                <c:pt idx="0">
                  <c:v>0.33800000000000002</c:v>
                </c:pt>
                <c:pt idx="1">
                  <c:v>0.04</c:v>
                </c:pt>
                <c:pt idx="2">
                  <c:v>0</c:v>
                </c:pt>
                <c:pt idx="3">
                  <c:v>0.17199999999999999</c:v>
                </c:pt>
                <c:pt idx="4">
                  <c:v>0.34399999999999997</c:v>
                </c:pt>
                <c:pt idx="5">
                  <c:v>9.2999999999999999E-2</c:v>
                </c:pt>
                <c:pt idx="6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4F0-49AB-8D0E-6FD6048C119F}"/>
            </c:ext>
          </c:extLst>
        </c:ser>
        <c:ser>
          <c:idx val="3"/>
          <c:order val="3"/>
          <c:tx>
            <c:strRef>
              <c:f>'Mode principal par site'!$A$12</c:f>
              <c:strCache>
                <c:ptCount val="1"/>
                <c:pt idx="0">
                  <c:v>WOL2021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'Mode principal par site'!$B$8:$H$8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site'!$B$12:$H$12</c:f>
              <c:numCache>
                <c:formatCode>0%</c:formatCode>
                <c:ptCount val="7"/>
                <c:pt idx="0">
                  <c:v>0.33</c:v>
                </c:pt>
                <c:pt idx="1">
                  <c:v>0.01</c:v>
                </c:pt>
                <c:pt idx="2">
                  <c:v>0.01</c:v>
                </c:pt>
                <c:pt idx="3">
                  <c:v>0.13</c:v>
                </c:pt>
                <c:pt idx="4">
                  <c:v>0.3</c:v>
                </c:pt>
                <c:pt idx="5">
                  <c:v>0.12</c:v>
                </c:pt>
                <c:pt idx="6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4F0-49AB-8D0E-6FD6048C11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629344"/>
        <c:axId val="629631968"/>
      </c:barChart>
      <c:catAx>
        <c:axId val="62962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31968"/>
        <c:crosses val="autoZero"/>
        <c:auto val="1"/>
        <c:lblAlgn val="ctr"/>
        <c:lblOffset val="100"/>
        <c:noMultiLvlLbl val="0"/>
      </c:catAx>
      <c:valAx>
        <c:axId val="62963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accent1">
                <a:alpha val="99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2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Mode de transport principal - Site de Mons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'Mode principal par site'!$A$15</c:f>
              <c:strCache>
                <c:ptCount val="1"/>
                <c:pt idx="0">
                  <c:v>MONS2014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'Mode principal par site'!$B$14:$H$14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site'!$B$15:$H$15</c:f>
              <c:numCache>
                <c:formatCode>0%</c:formatCode>
                <c:ptCount val="7"/>
                <c:pt idx="0">
                  <c:v>0.88500000000000001</c:v>
                </c:pt>
                <c:pt idx="1">
                  <c:v>0</c:v>
                </c:pt>
                <c:pt idx="2">
                  <c:v>0</c:v>
                </c:pt>
                <c:pt idx="3">
                  <c:v>5.8000000000000003E-2</c:v>
                </c:pt>
                <c:pt idx="4">
                  <c:v>3.7999999999999999E-2</c:v>
                </c:pt>
                <c:pt idx="5">
                  <c:v>1.9E-2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F9-4E85-8996-52A5261ECACB}"/>
            </c:ext>
          </c:extLst>
        </c:ser>
        <c:ser>
          <c:idx val="1"/>
          <c:order val="1"/>
          <c:tx>
            <c:strRef>
              <c:f>'Mode principal par site'!$A$16</c:f>
              <c:strCache>
                <c:ptCount val="1"/>
                <c:pt idx="0">
                  <c:v>MONS2017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'Mode principal par site'!$B$14:$H$14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site'!$B$16:$H$16</c:f>
              <c:numCache>
                <c:formatCode>0%</c:formatCode>
                <c:ptCount val="7"/>
                <c:pt idx="0">
                  <c:v>0.8</c:v>
                </c:pt>
                <c:pt idx="1">
                  <c:v>0</c:v>
                </c:pt>
                <c:pt idx="2">
                  <c:v>0.03</c:v>
                </c:pt>
                <c:pt idx="3">
                  <c:v>0.1</c:v>
                </c:pt>
                <c:pt idx="4">
                  <c:v>0.03</c:v>
                </c:pt>
                <c:pt idx="5">
                  <c:v>0</c:v>
                </c:pt>
                <c:pt idx="6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F9-4E85-8996-52A5261ECACB}"/>
            </c:ext>
          </c:extLst>
        </c:ser>
        <c:ser>
          <c:idx val="2"/>
          <c:order val="2"/>
          <c:tx>
            <c:strRef>
              <c:f>'Mode principal par site'!$A$17</c:f>
              <c:strCache>
                <c:ptCount val="1"/>
                <c:pt idx="0">
                  <c:v>MONS2021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'Mode principal par site'!$B$14:$H$14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site'!$B$17:$H$17</c:f>
              <c:numCache>
                <c:formatCode>0%</c:formatCode>
                <c:ptCount val="7"/>
                <c:pt idx="0">
                  <c:v>0.85</c:v>
                </c:pt>
                <c:pt idx="1">
                  <c:v>0</c:v>
                </c:pt>
                <c:pt idx="2">
                  <c:v>0.01</c:v>
                </c:pt>
                <c:pt idx="3">
                  <c:v>0.04</c:v>
                </c:pt>
                <c:pt idx="4">
                  <c:v>0.01</c:v>
                </c:pt>
                <c:pt idx="5">
                  <c:v>0.03</c:v>
                </c:pt>
                <c:pt idx="6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F9-4E85-8996-52A5261EC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629344"/>
        <c:axId val="629631968"/>
      </c:barChart>
      <c:catAx>
        <c:axId val="62962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31968"/>
        <c:crosses val="autoZero"/>
        <c:auto val="1"/>
        <c:lblAlgn val="ctr"/>
        <c:lblOffset val="100"/>
        <c:noMultiLvlLbl val="0"/>
      </c:catAx>
      <c:valAx>
        <c:axId val="62963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accent1">
                <a:alpha val="99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2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Mode de transport principal - Site de St-Gilles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'Mode principal par site'!$A$20</c:f>
              <c:strCache>
                <c:ptCount val="1"/>
                <c:pt idx="0">
                  <c:v>STGIL2021</c:v>
                </c:pt>
              </c:strCache>
            </c:strRef>
          </c:tx>
          <c:invertIfNegative val="0"/>
          <c:cat>
            <c:strRef>
              <c:f>'Mode principal par site'!$B$19:$H$19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site'!$B$20:$H$20</c:f>
              <c:numCache>
                <c:formatCode>0%</c:formatCode>
                <c:ptCount val="7"/>
                <c:pt idx="0">
                  <c:v>0.25</c:v>
                </c:pt>
                <c:pt idx="1">
                  <c:v>0</c:v>
                </c:pt>
                <c:pt idx="2">
                  <c:v>0</c:v>
                </c:pt>
                <c:pt idx="3">
                  <c:v>0.1</c:v>
                </c:pt>
                <c:pt idx="4">
                  <c:v>0.2</c:v>
                </c:pt>
                <c:pt idx="5">
                  <c:v>0.3</c:v>
                </c:pt>
                <c:pt idx="6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7B-4F44-A940-3098BD8EDC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629344"/>
        <c:axId val="629631968"/>
      </c:barChart>
      <c:catAx>
        <c:axId val="62962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31968"/>
        <c:crosses val="autoZero"/>
        <c:auto val="1"/>
        <c:lblAlgn val="ctr"/>
        <c:lblOffset val="100"/>
        <c:noMultiLvlLbl val="0"/>
      </c:catAx>
      <c:valAx>
        <c:axId val="62963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accent1">
                <a:alpha val="99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2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BE"/>
              <a:t>Mode de transport principal - Site de Tournai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'Mode principal par site'!$A$23</c:f>
              <c:strCache>
                <c:ptCount val="1"/>
                <c:pt idx="0">
                  <c:v>TOUR201</c:v>
                </c:pt>
              </c:strCache>
            </c:strRef>
          </c:tx>
          <c:invertIfNegative val="0"/>
          <c:cat>
            <c:strRef>
              <c:f>'Mode principal par site'!$B$22:$H$22</c:f>
              <c:strCache>
                <c:ptCount val="7"/>
                <c:pt idx="0">
                  <c:v>Voiture (seul ou famille)</c:v>
                </c:pt>
                <c:pt idx="1">
                  <c:v>Moto</c:v>
                </c:pt>
                <c:pt idx="2">
                  <c:v>Co-voiturage</c:v>
                </c:pt>
                <c:pt idx="3">
                  <c:v>Train</c:v>
                </c:pt>
                <c:pt idx="4">
                  <c:v>Métro, Tram, Bus</c:v>
                </c:pt>
                <c:pt idx="5">
                  <c:v>Vélo</c:v>
                </c:pt>
                <c:pt idx="6">
                  <c:v>A pied</c:v>
                </c:pt>
              </c:strCache>
            </c:strRef>
          </c:cat>
          <c:val>
            <c:numRef>
              <c:f>'Mode principal par site'!$B$23:$H$23</c:f>
              <c:numCache>
                <c:formatCode>0%</c:formatCode>
                <c:ptCount val="7"/>
                <c:pt idx="0">
                  <c:v>0.43</c:v>
                </c:pt>
                <c:pt idx="1">
                  <c:v>0</c:v>
                </c:pt>
                <c:pt idx="2">
                  <c:v>0.05</c:v>
                </c:pt>
                <c:pt idx="3">
                  <c:v>0.33</c:v>
                </c:pt>
                <c:pt idx="4">
                  <c:v>0</c:v>
                </c:pt>
                <c:pt idx="5">
                  <c:v>0.14000000000000001</c:v>
                </c:pt>
                <c:pt idx="6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FC-43F5-8A82-94C8EC946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29629344"/>
        <c:axId val="629631968"/>
      </c:barChart>
      <c:catAx>
        <c:axId val="62962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31968"/>
        <c:crosses val="autoZero"/>
        <c:auto val="1"/>
        <c:lblAlgn val="ctr"/>
        <c:lblOffset val="100"/>
        <c:noMultiLvlLbl val="0"/>
      </c:catAx>
      <c:valAx>
        <c:axId val="62963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solidFill>
              <a:schemeClr val="accent1">
                <a:alpha val="99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9629344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dTable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0.14373</cdr:x>
      <cdr:y>0.63276</cdr:y>
    </cdr:from>
    <cdr:to>
      <cdr:x>0.37105</cdr:x>
      <cdr:y>0.94009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83894EB0-2AAE-479B-BFBF-6A727F146E6F}"/>
            </a:ext>
          </a:extLst>
        </cdr:cNvPr>
        <cdr:cNvSpPr/>
      </cdr:nvSpPr>
      <cdr:spPr>
        <a:xfrm xmlns:a="http://schemas.openxmlformats.org/drawingml/2006/main">
          <a:off x="1343025" y="3353435"/>
          <a:ext cx="2124075" cy="16287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0.75534</cdr:x>
      <cdr:y>0.63515</cdr:y>
    </cdr:from>
    <cdr:to>
      <cdr:x>0.98266</cdr:x>
      <cdr:y>0.94009</cdr:y>
    </cdr:to>
    <cdr:sp macro="" textlink="">
      <cdr:nvSpPr>
        <cdr:cNvPr id="3" name="Rectangle 2">
          <a:extLst xmlns:a="http://schemas.openxmlformats.org/drawingml/2006/main">
            <a:ext uri="{FF2B5EF4-FFF2-40B4-BE49-F238E27FC236}">
              <a16:creationId xmlns:a16="http://schemas.microsoft.com/office/drawing/2014/main" id="{EE30CCC3-9997-46C7-B120-CB789E64E5D8}"/>
            </a:ext>
          </a:extLst>
        </cdr:cNvPr>
        <cdr:cNvSpPr/>
      </cdr:nvSpPr>
      <cdr:spPr>
        <a:xfrm xmlns:a="http://schemas.openxmlformats.org/drawingml/2006/main">
          <a:off x="7057883" y="3366135"/>
          <a:ext cx="2124075" cy="1616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E224E-2046-0D4F-8FAA-76DE18A2A064}" type="datetimeFigureOut">
              <a:rPr lang="fr-FR" smtClean="0"/>
              <a:t>12/09/2023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A1156-54A9-994A-82BB-BC5A9BC7BA0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718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7578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Grandes tendances par site: à préciser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7478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Chiffres en cours d’actualisation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97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18005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Chiffres en cours d’analyse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43685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Chiffres en cours d’analyse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3307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En attente de données concernant tournai et Saint Gilles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9092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440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Double objectif: obligations légales et futures stratégies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9995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Le redressement est en cours… nous allons vous présenter les chiffres ‘bruts’ qui concerne le personnel UCLouvain stricto </a:t>
            </a:r>
            <a:r>
              <a:rPr lang="fr-BE" dirty="0" err="1"/>
              <a:t>senso</a:t>
            </a:r>
            <a:r>
              <a:rPr lang="fr-BE" dirty="0"/>
              <a:t> et les UTE directement reliées, ainsi que l’ensemble des étudiants. Un certain nombres de profils ont été écartés, ainsi que les chiffres qui concernent un échantillon trop restreint (&lt;5 personnes) puisque la représentativité n’est pas suffisante dans ce cas.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723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Redressement des résultats finaux, ce qui explique progression ‘faible’ après second rappel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43308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Résultats présentés: </a:t>
            </a:r>
          </a:p>
          <a:p>
            <a:r>
              <a:rPr lang="fr-BE" dirty="0"/>
              <a:t>Personnel: définition légale +40% A et B</a:t>
            </a:r>
          </a:p>
          <a:p>
            <a:r>
              <a:rPr lang="fr-BE" dirty="0"/>
              <a:t>Etudiants: tous</a:t>
            </a:r>
          </a:p>
          <a:p>
            <a:r>
              <a:rPr lang="fr-BE" dirty="0"/>
              <a:t>Sites: on a souvent écarté </a:t>
            </a:r>
            <a:r>
              <a:rPr lang="fr-BE" dirty="0" err="1"/>
              <a:t>charleroi</a:t>
            </a:r>
            <a:r>
              <a:rPr lang="fr-BE" dirty="0"/>
              <a:t> faute de représentativité suffisante</a:t>
            </a:r>
          </a:p>
          <a:p>
            <a:r>
              <a:rPr lang="fr-BE" dirty="0"/>
              <a:t>A chaque fois qu’on présente les chiffres pour Tournai/st Gilles, attention statistique car marge d’erreur peut-être importante.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068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Uniquement les +40% et UCLouvain + Externes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193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3311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total, plus d’un étudiant sur 2 réside à moins de 10 km de son lieu d’étude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93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Approximation basée sur les codes postaux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LLN: 1348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Woluwe: 1200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Saint Gilles: 1060,1000,1190,1050,1070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Tournai: 7500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Mons: 7000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Charleroi: 6000</a:t>
            </a:r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A1156-54A9-994A-82BB-BC5A9BC7BA0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3568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878" y="1753024"/>
            <a:ext cx="10170960" cy="433565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Arial Regular corps 24 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Aperum</a:t>
            </a:r>
            <a:r>
              <a:rPr lang="fr-BE" dirty="0"/>
              <a:t> </a:t>
            </a:r>
            <a:r>
              <a:rPr lang="fr-BE" dirty="0" err="1"/>
              <a:t>rero</a:t>
            </a:r>
            <a:r>
              <a:rPr lang="fr-BE" dirty="0"/>
              <a:t> con </a:t>
            </a:r>
            <a:r>
              <a:rPr lang="fr-BE" dirty="0" err="1"/>
              <a:t>pedi</a:t>
            </a:r>
            <a:r>
              <a:rPr lang="fr-BE" dirty="0"/>
              <a:t> </a:t>
            </a:r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voloren</a:t>
            </a:r>
            <a:r>
              <a:rPr lang="fr-BE" dirty="0"/>
              <a:t> </a:t>
            </a:r>
            <a:r>
              <a:rPr lang="fr-BE" dirty="0" err="1"/>
              <a:t>imaionsequi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Untoria</a:t>
            </a:r>
            <a:r>
              <a:rPr lang="fr-BE" dirty="0"/>
              <a:t> </a:t>
            </a:r>
            <a:r>
              <a:rPr lang="fr-BE" dirty="0" err="1"/>
              <a:t>eremquo</a:t>
            </a:r>
            <a:r>
              <a:rPr lang="fr-BE" dirty="0"/>
              <a:t> </a:t>
            </a:r>
            <a:r>
              <a:rPr lang="fr-BE" dirty="0" err="1"/>
              <a:t>ssimi</a:t>
            </a:r>
            <a:r>
              <a:rPr lang="fr-BE" dirty="0"/>
              <a:t>, </a:t>
            </a:r>
            <a:r>
              <a:rPr lang="fr-BE" dirty="0" err="1"/>
              <a:t>consequ</a:t>
            </a:r>
            <a:r>
              <a:rPr lang="fr-BE" dirty="0"/>
              <a:t> </a:t>
            </a:r>
            <a:r>
              <a:rPr lang="fr-BE" dirty="0" err="1"/>
              <a:t>aspiderum</a:t>
            </a:r>
            <a:r>
              <a:rPr lang="fr-BE" dirty="0"/>
              <a:t> </a:t>
            </a:r>
            <a:r>
              <a:rPr lang="fr-BE" dirty="0" err="1"/>
              <a:t>facipsunt</a:t>
            </a:r>
            <a:r>
              <a:rPr lang="fr-BE" dirty="0"/>
              <a:t> </a:t>
            </a:r>
            <a:r>
              <a:rPr lang="fr-BE" dirty="0" err="1"/>
              <a:t>fuga</a:t>
            </a:r>
            <a:r>
              <a:rPr lang="fr-BE" dirty="0"/>
              <a:t>. </a:t>
            </a:r>
            <a:r>
              <a:rPr lang="fr-BE" dirty="0" err="1"/>
              <a:t>Bero</a:t>
            </a:r>
            <a:r>
              <a:rPr lang="fr-BE" dirty="0"/>
              <a:t> ide </a:t>
            </a:r>
            <a:r>
              <a:rPr lang="fr-BE" dirty="0" err="1"/>
              <a:t>porepera</a:t>
            </a:r>
            <a:r>
              <a:rPr lang="fr-BE" dirty="0"/>
              <a:t> </a:t>
            </a:r>
            <a:r>
              <a:rPr lang="fr-BE" dirty="0" err="1"/>
              <a:t>quam</a:t>
            </a:r>
            <a:r>
              <a:rPr lang="fr-BE" dirty="0"/>
              <a:t> </a:t>
            </a:r>
            <a:r>
              <a:rPr lang="fr-BE" dirty="0" err="1"/>
              <a:t>doluptur</a:t>
            </a:r>
            <a:r>
              <a:rPr lang="fr-BE" dirty="0"/>
              <a:t>?</a:t>
            </a:r>
          </a:p>
          <a:p>
            <a:pPr lvl="0"/>
            <a:endParaRPr lang="fr-BE" dirty="0"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6978688" y="6088174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1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119148" y="6088683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3647257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1055878" y="1753024"/>
            <a:ext cx="10170960" cy="433565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Arial Regular corps 24 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Aperum</a:t>
            </a:r>
            <a:r>
              <a:rPr lang="fr-BE" dirty="0"/>
              <a:t> </a:t>
            </a:r>
            <a:r>
              <a:rPr lang="fr-BE" dirty="0" err="1"/>
              <a:t>rero</a:t>
            </a:r>
            <a:r>
              <a:rPr lang="fr-BE" dirty="0"/>
              <a:t> con </a:t>
            </a:r>
            <a:r>
              <a:rPr lang="fr-BE" dirty="0" err="1"/>
              <a:t>pedi</a:t>
            </a:r>
            <a:r>
              <a:rPr lang="fr-BE" dirty="0"/>
              <a:t> </a:t>
            </a:r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voloren</a:t>
            </a:r>
            <a:r>
              <a:rPr lang="fr-BE" dirty="0"/>
              <a:t> </a:t>
            </a:r>
            <a:r>
              <a:rPr lang="fr-BE" dirty="0" err="1"/>
              <a:t>imaionsequi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Untoria</a:t>
            </a:r>
            <a:r>
              <a:rPr lang="fr-BE" dirty="0"/>
              <a:t> </a:t>
            </a:r>
            <a:r>
              <a:rPr lang="fr-BE" dirty="0" err="1"/>
              <a:t>eremquo</a:t>
            </a:r>
            <a:r>
              <a:rPr lang="fr-BE" dirty="0"/>
              <a:t> </a:t>
            </a:r>
            <a:r>
              <a:rPr lang="fr-BE" dirty="0" err="1"/>
              <a:t>ssimi</a:t>
            </a:r>
            <a:r>
              <a:rPr lang="fr-BE" dirty="0"/>
              <a:t>, </a:t>
            </a:r>
            <a:r>
              <a:rPr lang="fr-BE" dirty="0" err="1"/>
              <a:t>consequ</a:t>
            </a:r>
            <a:r>
              <a:rPr lang="fr-BE" dirty="0"/>
              <a:t> </a:t>
            </a:r>
            <a:r>
              <a:rPr lang="fr-BE" dirty="0" err="1"/>
              <a:t>aspiderum</a:t>
            </a:r>
            <a:r>
              <a:rPr lang="fr-BE" dirty="0"/>
              <a:t> </a:t>
            </a:r>
            <a:r>
              <a:rPr lang="fr-BE" dirty="0" err="1"/>
              <a:t>facipsunt</a:t>
            </a:r>
            <a:r>
              <a:rPr lang="fr-BE" dirty="0"/>
              <a:t> </a:t>
            </a:r>
            <a:r>
              <a:rPr lang="fr-BE" dirty="0" err="1"/>
              <a:t>fuga</a:t>
            </a:r>
            <a:r>
              <a:rPr lang="fr-BE" dirty="0"/>
              <a:t>. </a:t>
            </a:r>
            <a:r>
              <a:rPr lang="fr-BE" dirty="0" err="1"/>
              <a:t>Bero</a:t>
            </a:r>
            <a:r>
              <a:rPr lang="fr-BE" dirty="0"/>
              <a:t> ide </a:t>
            </a:r>
            <a:r>
              <a:rPr lang="fr-BE" dirty="0" err="1"/>
              <a:t>porepera</a:t>
            </a:r>
            <a:r>
              <a:rPr lang="fr-BE" dirty="0"/>
              <a:t> </a:t>
            </a:r>
            <a:r>
              <a:rPr lang="fr-BE" dirty="0" err="1"/>
              <a:t>quam</a:t>
            </a:r>
            <a:r>
              <a:rPr lang="fr-BE" dirty="0"/>
              <a:t> </a:t>
            </a:r>
            <a:r>
              <a:rPr lang="fr-BE" dirty="0" err="1"/>
              <a:t>doluptur</a:t>
            </a:r>
            <a:r>
              <a:rPr lang="fr-BE" dirty="0"/>
              <a:t>?</a:t>
            </a:r>
          </a:p>
          <a:p>
            <a:pPr lvl="0"/>
            <a:endParaRPr lang="fr-BE" dirty="0"/>
          </a:p>
        </p:txBody>
      </p:sp>
      <p:sp>
        <p:nvSpPr>
          <p:cNvPr id="10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6978688" y="6088174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1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119148" y="6088683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6978688" y="6088174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1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119148" y="6088683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146977-7BA5-4D4B-9FB1-758FFC4947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4240" y="1292087"/>
            <a:ext cx="10725080" cy="494029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66265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2285658" y="2878926"/>
            <a:ext cx="7332358" cy="1019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1514364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606865" y="348116"/>
            <a:ext cx="5761144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du slide Arial Bold 28 pts</a:t>
            </a:r>
          </a:p>
        </p:txBody>
      </p:sp>
      <p:sp>
        <p:nvSpPr>
          <p:cNvPr id="4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6979668" y="6106462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6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120128" y="6106971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A922484-6D4D-4AC4-9167-7C97610AA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878" y="1753024"/>
            <a:ext cx="10170960" cy="433565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Arial Regular corps 24 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Aperum</a:t>
            </a:r>
            <a:r>
              <a:rPr lang="fr-BE" dirty="0"/>
              <a:t> </a:t>
            </a:r>
            <a:r>
              <a:rPr lang="fr-BE" dirty="0" err="1"/>
              <a:t>rero</a:t>
            </a:r>
            <a:r>
              <a:rPr lang="fr-BE" dirty="0"/>
              <a:t> con </a:t>
            </a:r>
            <a:r>
              <a:rPr lang="fr-BE" dirty="0" err="1"/>
              <a:t>pedi</a:t>
            </a:r>
            <a:r>
              <a:rPr lang="fr-BE" dirty="0"/>
              <a:t> </a:t>
            </a:r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voloren</a:t>
            </a:r>
            <a:r>
              <a:rPr lang="fr-BE" dirty="0"/>
              <a:t> </a:t>
            </a:r>
            <a:r>
              <a:rPr lang="fr-BE" dirty="0" err="1"/>
              <a:t>imaionsequi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Untoria</a:t>
            </a:r>
            <a:r>
              <a:rPr lang="fr-BE" dirty="0"/>
              <a:t> </a:t>
            </a:r>
            <a:r>
              <a:rPr lang="fr-BE" dirty="0" err="1"/>
              <a:t>eremquo</a:t>
            </a:r>
            <a:r>
              <a:rPr lang="fr-BE" dirty="0"/>
              <a:t> </a:t>
            </a:r>
            <a:r>
              <a:rPr lang="fr-BE" dirty="0" err="1"/>
              <a:t>ssimi</a:t>
            </a:r>
            <a:r>
              <a:rPr lang="fr-BE" dirty="0"/>
              <a:t>, </a:t>
            </a:r>
            <a:r>
              <a:rPr lang="fr-BE" dirty="0" err="1"/>
              <a:t>consequ</a:t>
            </a:r>
            <a:r>
              <a:rPr lang="fr-BE" dirty="0"/>
              <a:t> </a:t>
            </a:r>
            <a:r>
              <a:rPr lang="fr-BE" dirty="0" err="1"/>
              <a:t>aspiderum</a:t>
            </a:r>
            <a:r>
              <a:rPr lang="fr-BE" dirty="0"/>
              <a:t> </a:t>
            </a:r>
            <a:r>
              <a:rPr lang="fr-BE" dirty="0" err="1"/>
              <a:t>facipsunt</a:t>
            </a:r>
            <a:r>
              <a:rPr lang="fr-BE" dirty="0"/>
              <a:t> </a:t>
            </a:r>
            <a:r>
              <a:rPr lang="fr-BE" dirty="0" err="1"/>
              <a:t>fuga</a:t>
            </a:r>
            <a:r>
              <a:rPr lang="fr-BE" dirty="0"/>
              <a:t>. </a:t>
            </a:r>
            <a:r>
              <a:rPr lang="fr-BE" dirty="0" err="1"/>
              <a:t>Bero</a:t>
            </a:r>
            <a:r>
              <a:rPr lang="fr-BE" dirty="0"/>
              <a:t> ide </a:t>
            </a:r>
            <a:r>
              <a:rPr lang="fr-BE" dirty="0" err="1"/>
              <a:t>porepera</a:t>
            </a:r>
            <a:r>
              <a:rPr lang="fr-BE" dirty="0"/>
              <a:t> </a:t>
            </a:r>
            <a:r>
              <a:rPr lang="fr-BE" dirty="0" err="1"/>
              <a:t>quam</a:t>
            </a:r>
            <a:r>
              <a:rPr lang="fr-BE" dirty="0"/>
              <a:t> </a:t>
            </a:r>
            <a:r>
              <a:rPr lang="fr-BE" dirty="0" err="1"/>
              <a:t>doluptur</a:t>
            </a:r>
            <a:r>
              <a:rPr lang="fr-BE" dirty="0"/>
              <a:t>?</a:t>
            </a:r>
          </a:p>
          <a:p>
            <a:pPr lvl="0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196329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6841032" y="6088174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7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099476" y="6088683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2" hasCustomPrompt="1"/>
          </p:nvPr>
        </p:nvSpPr>
        <p:spPr>
          <a:xfrm>
            <a:off x="2123744" y="1902033"/>
            <a:ext cx="3600000" cy="4186142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/>
              <a:defRPr sz="20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  <a:br>
              <a:rPr lang="fr-BE" dirty="0"/>
            </a:br>
            <a:r>
              <a:rPr lang="fr-BE" dirty="0" err="1"/>
              <a:t>Tiatusandunt</a:t>
            </a:r>
            <a:r>
              <a:rPr lang="fr-BE" dirty="0"/>
              <a:t> </a:t>
            </a:r>
            <a:r>
              <a:rPr lang="fr-BE" dirty="0" err="1"/>
              <a:t>illecta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Quos</a:t>
            </a:r>
            <a:r>
              <a:rPr lang="fr-BE" dirty="0"/>
              <a:t> </a:t>
            </a:r>
            <a:r>
              <a:rPr lang="fr-BE" dirty="0" err="1"/>
              <a:t>sam</a:t>
            </a:r>
            <a:r>
              <a:rPr lang="fr-BE" dirty="0"/>
              <a:t> </a:t>
            </a:r>
            <a:r>
              <a:rPr lang="fr-BE" dirty="0" err="1"/>
              <a:t>aut</a:t>
            </a:r>
            <a:r>
              <a:rPr lang="fr-BE" dirty="0"/>
              <a:t> </a:t>
            </a:r>
            <a:r>
              <a:rPr lang="fr-BE" dirty="0" err="1"/>
              <a:t>quidusam</a:t>
            </a:r>
            <a:r>
              <a:rPr lang="fr-BE" dirty="0"/>
              <a:t> 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 err="1"/>
              <a:t>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  <a:br>
              <a:rPr lang="fr-BE" dirty="0"/>
            </a:br>
            <a:r>
              <a:rPr lang="fr-BE" dirty="0" err="1"/>
              <a:t>Tiatusandunt</a:t>
            </a:r>
            <a:r>
              <a:rPr lang="fr-BE" dirty="0"/>
              <a:t> </a:t>
            </a:r>
            <a:r>
              <a:rPr lang="fr-BE" dirty="0" err="1"/>
              <a:t>illecta</a:t>
            </a:r>
            <a:endParaRPr lang="fr-BE" dirty="0"/>
          </a:p>
          <a:p>
            <a:pPr lvl="0"/>
            <a:endParaRPr lang="fr-BE" dirty="0"/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3" hasCustomPrompt="1"/>
          </p:nvPr>
        </p:nvSpPr>
        <p:spPr>
          <a:xfrm>
            <a:off x="6192144" y="1902033"/>
            <a:ext cx="3600000" cy="4186142"/>
          </a:xfrm>
          <a:prstGeom prst="rect">
            <a:avLst/>
          </a:prstGeom>
        </p:spPr>
        <p:txBody>
          <a:bodyPr/>
          <a:lstStyle>
            <a:lvl1pPr marL="342900" indent="-342900">
              <a:buFont typeface="+mj-lt"/>
              <a:buAutoNum type="arabicPeriod" startAt="4"/>
              <a:defRPr sz="20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br>
              <a:rPr lang="fr-BE" dirty="0"/>
            </a:br>
            <a:endParaRPr lang="fr-BE" dirty="0"/>
          </a:p>
          <a:p>
            <a:pPr lvl="0"/>
            <a:r>
              <a:rPr lang="fr-BE" dirty="0" err="1"/>
              <a:t>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10"/>
          <p:cNvSpPr>
            <a:spLocks noGrp="1"/>
          </p:cNvSpPr>
          <p:nvPr>
            <p:ph type="pic" sz="quarter" idx="10"/>
          </p:nvPr>
        </p:nvSpPr>
        <p:spPr>
          <a:xfrm>
            <a:off x="1344000" y="2048337"/>
            <a:ext cx="4608000" cy="4114863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pour une image  10"/>
          <p:cNvSpPr>
            <a:spLocks noGrp="1"/>
          </p:cNvSpPr>
          <p:nvPr>
            <p:ph type="pic" sz="quarter" idx="11"/>
          </p:nvPr>
        </p:nvSpPr>
        <p:spPr>
          <a:xfrm>
            <a:off x="6240016" y="2048337"/>
            <a:ext cx="4608000" cy="4114863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1"/>
          <p:cNvSpPr>
            <a:spLocks noGrp="1"/>
          </p:cNvSpPr>
          <p:nvPr>
            <p:ph type="pic" sz="quarter" idx="10"/>
          </p:nvPr>
        </p:nvSpPr>
        <p:spPr>
          <a:xfrm>
            <a:off x="1341968" y="2178242"/>
            <a:ext cx="4436529" cy="1823808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pour une image  11"/>
          <p:cNvSpPr>
            <a:spLocks noGrp="1"/>
          </p:cNvSpPr>
          <p:nvPr>
            <p:ph type="pic" sz="quarter" idx="11"/>
          </p:nvPr>
        </p:nvSpPr>
        <p:spPr>
          <a:xfrm>
            <a:off x="6239189" y="2176674"/>
            <a:ext cx="4436529" cy="1823808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pour une image  11"/>
          <p:cNvSpPr>
            <a:spLocks noGrp="1"/>
          </p:cNvSpPr>
          <p:nvPr>
            <p:ph type="pic" sz="quarter" idx="12"/>
          </p:nvPr>
        </p:nvSpPr>
        <p:spPr>
          <a:xfrm>
            <a:off x="1343473" y="4344497"/>
            <a:ext cx="4436529" cy="1823808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9" name="Espace réservé pour une image  11"/>
          <p:cNvSpPr>
            <a:spLocks noGrp="1"/>
          </p:cNvSpPr>
          <p:nvPr>
            <p:ph type="pic" sz="quarter" idx="13"/>
          </p:nvPr>
        </p:nvSpPr>
        <p:spPr>
          <a:xfrm>
            <a:off x="6240017" y="4346257"/>
            <a:ext cx="4436529" cy="1823808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103446" y="2048337"/>
            <a:ext cx="10473831" cy="4116967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9"/>
          <p:cNvSpPr>
            <a:spLocks noGrp="1"/>
          </p:cNvSpPr>
          <p:nvPr>
            <p:ph type="pic" sz="quarter" idx="10"/>
          </p:nvPr>
        </p:nvSpPr>
        <p:spPr>
          <a:xfrm>
            <a:off x="6192000" y="2120793"/>
            <a:ext cx="4704000" cy="4042407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8" name="Espace réservé du texte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03446" y="3355782"/>
            <a:ext cx="4717279" cy="1572426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4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Musdandis</a:t>
            </a:r>
            <a:r>
              <a:rPr lang="fr-BE" dirty="0"/>
              <a:t> </a:t>
            </a:r>
            <a:r>
              <a:rPr lang="fr-BE" dirty="0" err="1"/>
              <a:t>dolentia</a:t>
            </a:r>
            <a:r>
              <a:rPr lang="fr-BE" dirty="0"/>
              <a:t> qui </a:t>
            </a:r>
            <a:r>
              <a:rPr lang="fr-BE" dirty="0" err="1"/>
              <a:t>ditat</a:t>
            </a:r>
            <a:endParaRPr lang="fr-BE" dirty="0"/>
          </a:p>
          <a:p>
            <a:pPr lvl="0"/>
            <a:endParaRPr lang="fr-BE" dirty="0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13"/>
          <p:cNvSpPr>
            <a:spLocks noGrp="1"/>
          </p:cNvSpPr>
          <p:nvPr>
            <p:ph type="pic" sz="quarter" idx="10"/>
          </p:nvPr>
        </p:nvSpPr>
        <p:spPr>
          <a:xfrm>
            <a:off x="1670602" y="1857628"/>
            <a:ext cx="4384457" cy="2112536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pour une image  13"/>
          <p:cNvSpPr>
            <a:spLocks noGrp="1"/>
          </p:cNvSpPr>
          <p:nvPr>
            <p:ph type="pic" sz="quarter" idx="11"/>
          </p:nvPr>
        </p:nvSpPr>
        <p:spPr>
          <a:xfrm>
            <a:off x="6382102" y="4196056"/>
            <a:ext cx="4384457" cy="2112536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6" name="Espace réservé du texte 16"/>
          <p:cNvSpPr>
            <a:spLocks noGrp="1"/>
          </p:cNvSpPr>
          <p:nvPr>
            <p:ph type="body" sz="quarter" idx="12" hasCustomPrompt="1"/>
          </p:nvPr>
        </p:nvSpPr>
        <p:spPr>
          <a:xfrm>
            <a:off x="6382102" y="1854029"/>
            <a:ext cx="4384457" cy="21120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Dolentia</a:t>
            </a:r>
            <a:r>
              <a:rPr lang="fr-BE" dirty="0"/>
              <a:t> </a:t>
            </a:r>
            <a:r>
              <a:rPr lang="fr-BE" dirty="0" err="1"/>
              <a:t>musdandis</a:t>
            </a:r>
            <a:r>
              <a:rPr lang="fr-BE" dirty="0"/>
              <a:t> qui </a:t>
            </a:r>
            <a:r>
              <a:rPr lang="fr-BE" dirty="0" err="1"/>
              <a:t>ditat</a:t>
            </a:r>
            <a:r>
              <a:rPr lang="fr-BE" dirty="0"/>
              <a:t> </a:t>
            </a:r>
            <a:r>
              <a:rPr lang="fr-BE" dirty="0" err="1"/>
              <a:t>orrores</a:t>
            </a:r>
            <a:r>
              <a:rPr lang="fr-BE" dirty="0"/>
              <a:t> </a:t>
            </a:r>
            <a:r>
              <a:rPr lang="fr-BE" dirty="0" err="1"/>
              <a:t>tiatur</a:t>
            </a:r>
            <a:r>
              <a:rPr lang="fr-BE" dirty="0"/>
              <a:t> </a:t>
            </a:r>
            <a:r>
              <a:rPr lang="fr-BE" dirty="0" err="1"/>
              <a:t>rectem</a:t>
            </a:r>
            <a:r>
              <a:rPr lang="fr-BE" dirty="0"/>
              <a:t> </a:t>
            </a:r>
            <a:r>
              <a:rPr lang="fr-BE" dirty="0" err="1"/>
              <a:t>laborunt</a:t>
            </a:r>
            <a:r>
              <a:rPr lang="fr-BE" dirty="0"/>
              <a:t> </a:t>
            </a:r>
            <a:r>
              <a:rPr lang="fr-BE" dirty="0" err="1"/>
              <a:t>exeaque</a:t>
            </a:r>
            <a:r>
              <a:rPr lang="fr-BE" dirty="0"/>
              <a:t> </a:t>
            </a:r>
            <a:r>
              <a:rPr lang="fr-BE" dirty="0" err="1"/>
              <a:t>eos</a:t>
            </a:r>
            <a:r>
              <a:rPr lang="fr-BE" dirty="0"/>
              <a:t> </a:t>
            </a:r>
            <a:r>
              <a:rPr lang="fr-BE" dirty="0" err="1"/>
              <a:t>ius</a:t>
            </a:r>
            <a:r>
              <a:rPr lang="fr-BE" dirty="0"/>
              <a:t>, con </a:t>
            </a:r>
            <a:r>
              <a:rPr lang="fr-BE" dirty="0" err="1"/>
              <a:t>nihillaboria</a:t>
            </a:r>
            <a:endParaRPr lang="fr-BE" dirty="0"/>
          </a:p>
          <a:p>
            <a:pPr lvl="0"/>
            <a:endParaRPr lang="fr-BE" dirty="0"/>
          </a:p>
        </p:txBody>
      </p:sp>
      <p:sp>
        <p:nvSpPr>
          <p:cNvPr id="9" name="Espace réservé du text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669990" y="4194313"/>
            <a:ext cx="4384457" cy="211204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1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 err="1"/>
              <a:t>Dolentia</a:t>
            </a:r>
            <a:r>
              <a:rPr lang="fr-BE" dirty="0"/>
              <a:t> </a:t>
            </a:r>
            <a:r>
              <a:rPr lang="fr-BE" dirty="0" err="1"/>
              <a:t>musdandis</a:t>
            </a:r>
            <a:r>
              <a:rPr lang="fr-BE" dirty="0"/>
              <a:t> qui </a:t>
            </a:r>
            <a:r>
              <a:rPr lang="fr-BE" dirty="0" err="1"/>
              <a:t>ditat</a:t>
            </a:r>
            <a:r>
              <a:rPr lang="fr-BE" dirty="0"/>
              <a:t> </a:t>
            </a:r>
            <a:r>
              <a:rPr lang="fr-BE" dirty="0" err="1"/>
              <a:t>orrores</a:t>
            </a:r>
            <a:r>
              <a:rPr lang="fr-BE" dirty="0"/>
              <a:t> </a:t>
            </a:r>
            <a:r>
              <a:rPr lang="fr-BE" dirty="0" err="1"/>
              <a:t>tiatur</a:t>
            </a:r>
            <a:r>
              <a:rPr lang="fr-BE" dirty="0"/>
              <a:t> rectem </a:t>
            </a:r>
            <a:r>
              <a:rPr lang="fr-BE" dirty="0" err="1"/>
              <a:t>laborunt</a:t>
            </a:r>
            <a:r>
              <a:rPr lang="fr-BE" dirty="0"/>
              <a:t> </a:t>
            </a:r>
            <a:r>
              <a:rPr lang="fr-BE" dirty="0" err="1"/>
              <a:t>exeaque</a:t>
            </a:r>
            <a:r>
              <a:rPr lang="fr-BE" dirty="0"/>
              <a:t> </a:t>
            </a:r>
            <a:r>
              <a:rPr lang="fr-BE" dirty="0" err="1"/>
              <a:t>eos</a:t>
            </a:r>
            <a:r>
              <a:rPr lang="fr-BE" dirty="0"/>
              <a:t> </a:t>
            </a:r>
            <a:r>
              <a:rPr lang="fr-BE" dirty="0" err="1"/>
              <a:t>ius</a:t>
            </a:r>
            <a:r>
              <a:rPr lang="fr-BE" dirty="0"/>
              <a:t>, con </a:t>
            </a:r>
            <a:r>
              <a:rPr lang="fr-BE" dirty="0" err="1"/>
              <a:t>nihillaboria</a:t>
            </a:r>
            <a:endParaRPr lang="fr-BE" dirty="0"/>
          </a:p>
          <a:p>
            <a:pPr lvl="0"/>
            <a:endParaRPr lang="fr-BE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365048" y="2988654"/>
            <a:ext cx="9776477" cy="9338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Merci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76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5697392" y="6234478"/>
            <a:ext cx="566420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10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218006" y="6234988"/>
            <a:ext cx="720460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n°</a:t>
            </a: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pour une image  8"/>
          <p:cNvSpPr>
            <a:spLocks noGrp="1"/>
          </p:cNvSpPr>
          <p:nvPr>
            <p:ph type="pic" sz="quarter" idx="10"/>
          </p:nvPr>
        </p:nvSpPr>
        <p:spPr>
          <a:xfrm>
            <a:off x="1344083" y="2068082"/>
            <a:ext cx="10847916" cy="4789918"/>
          </a:xfrm>
          <a:prstGeom prst="rect">
            <a:avLst/>
          </a:prstGeom>
        </p:spPr>
        <p:txBody>
          <a:bodyPr/>
          <a:lstStyle/>
          <a:p>
            <a:endParaRPr lang="fr-BE" dirty="0"/>
          </a:p>
        </p:txBody>
      </p:sp>
      <p:sp>
        <p:nvSpPr>
          <p:cNvPr id="6" name="Espace réservé du texte 19"/>
          <p:cNvSpPr>
            <a:spLocks noGrp="1"/>
          </p:cNvSpPr>
          <p:nvPr>
            <p:ph type="body" sz="quarter" idx="13"/>
          </p:nvPr>
        </p:nvSpPr>
        <p:spPr>
          <a:xfrm>
            <a:off x="2159563" y="4869160"/>
            <a:ext cx="6576731" cy="1548172"/>
          </a:xfrm>
          <a:prstGeom prst="rect">
            <a:avLst/>
          </a:prstGeom>
          <a:solidFill>
            <a:srgbClr val="5DB3E6">
              <a:alpha val="78824"/>
            </a:srgbClr>
          </a:solidFill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ln>
                  <a:noFill/>
                </a:ln>
                <a:noFill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fr-BE" dirty="0"/>
          </a:p>
        </p:txBody>
      </p:sp>
      <p:sp>
        <p:nvSpPr>
          <p:cNvPr id="9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2256003" y="5096487"/>
            <a:ext cx="6255608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11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2256003" y="5539714"/>
            <a:ext cx="6255608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298895" y="5742864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298895" y="6186091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  <p:sp>
        <p:nvSpPr>
          <p:cNvPr id="4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906240" y="915564"/>
            <a:ext cx="4691706" cy="924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00214E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Entité émettrice</a:t>
            </a:r>
          </a:p>
        </p:txBody>
      </p:sp>
      <p:sp>
        <p:nvSpPr>
          <p:cNvPr id="5" name="Espace réservé du texte 19"/>
          <p:cNvSpPr>
            <a:spLocks noGrp="1"/>
          </p:cNvSpPr>
          <p:nvPr>
            <p:ph type="body" sz="quarter" idx="17" hasCustomPrompt="1"/>
          </p:nvPr>
        </p:nvSpPr>
        <p:spPr>
          <a:xfrm>
            <a:off x="906240" y="1184111"/>
            <a:ext cx="4691706" cy="26748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00214E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Faculté </a:t>
            </a:r>
          </a:p>
        </p:txBody>
      </p:sp>
      <p:sp>
        <p:nvSpPr>
          <p:cNvPr id="8" name="Espace réservé du texte 19"/>
          <p:cNvSpPr>
            <a:spLocks noGrp="1"/>
          </p:cNvSpPr>
          <p:nvPr>
            <p:ph type="body" sz="quarter" idx="18" hasCustomPrompt="1"/>
          </p:nvPr>
        </p:nvSpPr>
        <p:spPr>
          <a:xfrm>
            <a:off x="906240" y="1451596"/>
            <a:ext cx="4691706" cy="39396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00214E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Ne pas dépasser les 3 lignes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1298895" y="5742864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8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de la présentation</a:t>
            </a:r>
          </a:p>
        </p:txBody>
      </p:sp>
      <p:sp>
        <p:nvSpPr>
          <p:cNvPr id="7" name="Espace réservé du texte 19"/>
          <p:cNvSpPr>
            <a:spLocks noGrp="1"/>
          </p:cNvSpPr>
          <p:nvPr>
            <p:ph type="body" sz="quarter" idx="12" hasCustomPrompt="1"/>
          </p:nvPr>
        </p:nvSpPr>
        <p:spPr>
          <a:xfrm>
            <a:off x="1298895" y="6186091"/>
            <a:ext cx="4691706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20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DATE 2018</a:t>
            </a:r>
          </a:p>
        </p:txBody>
      </p:sp>
      <p:sp>
        <p:nvSpPr>
          <p:cNvPr id="4" name="Espace réservé pour une image  2"/>
          <p:cNvSpPr>
            <a:spLocks noGrp="1"/>
          </p:cNvSpPr>
          <p:nvPr>
            <p:ph type="pic" sz="quarter" idx="19"/>
          </p:nvPr>
        </p:nvSpPr>
        <p:spPr>
          <a:xfrm>
            <a:off x="10804843" y="463866"/>
            <a:ext cx="843756" cy="837948"/>
          </a:xfrm>
          <a:prstGeom prst="rect">
            <a:avLst/>
          </a:prstGeom>
        </p:spPr>
        <p:txBody>
          <a:bodyPr/>
          <a:lstStyle>
            <a:lvl1pPr marL="179388" indent="-179388">
              <a:defRPr sz="1400"/>
            </a:lvl1pPr>
          </a:lstStyle>
          <a:p>
            <a:endParaRPr lang="fr-BE" dirty="0"/>
          </a:p>
        </p:txBody>
      </p:sp>
      <p:sp>
        <p:nvSpPr>
          <p:cNvPr id="5" name="Espace réservé du texte 19"/>
          <p:cNvSpPr>
            <a:spLocks noGrp="1"/>
          </p:cNvSpPr>
          <p:nvPr>
            <p:ph type="body" sz="quarter" idx="16" hasCustomPrompt="1"/>
          </p:nvPr>
        </p:nvSpPr>
        <p:spPr>
          <a:xfrm>
            <a:off x="920312" y="918995"/>
            <a:ext cx="4691706" cy="92428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tabLst>
                <a:tab pos="179388" algn="l"/>
              </a:tabLst>
              <a:defRPr sz="1700" b="0" baseline="0">
                <a:solidFill>
                  <a:srgbClr val="9A969A"/>
                </a:solidFill>
                <a:latin typeface="Montserrat" panose="00000500000000000000" pitchFamily="2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Faculté d’architecture, d’ingénierie architecturale, d’urbanisme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2285658" y="2878926"/>
            <a:ext cx="7332358" cy="1019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du chapitre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19"/>
          <p:cNvSpPr>
            <a:spLocks noGrp="1"/>
          </p:cNvSpPr>
          <p:nvPr>
            <p:ph type="body" sz="quarter" idx="13" hasCustomPrompt="1"/>
          </p:nvPr>
        </p:nvSpPr>
        <p:spPr>
          <a:xfrm>
            <a:off x="606865" y="348116"/>
            <a:ext cx="5761144" cy="431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du slide Arial Bold 28 pts</a:t>
            </a:r>
          </a:p>
        </p:txBody>
      </p:sp>
      <p:sp>
        <p:nvSpPr>
          <p:cNvPr id="4" name="Espace réservé du texte 19"/>
          <p:cNvSpPr>
            <a:spLocks noGrp="1"/>
          </p:cNvSpPr>
          <p:nvPr>
            <p:ph type="body" sz="quarter" idx="10" hasCustomPrompt="1"/>
          </p:nvPr>
        </p:nvSpPr>
        <p:spPr>
          <a:xfrm>
            <a:off x="6979668" y="6106462"/>
            <a:ext cx="4248150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500" baseline="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Titre de la présentation</a:t>
            </a:r>
          </a:p>
        </p:txBody>
      </p:sp>
      <p:sp>
        <p:nvSpPr>
          <p:cNvPr id="6" name="Espace réservé du texte 21"/>
          <p:cNvSpPr>
            <a:spLocks noGrp="1"/>
          </p:cNvSpPr>
          <p:nvPr>
            <p:ph type="body" sz="quarter" idx="11" hasCustomPrompt="1"/>
          </p:nvPr>
        </p:nvSpPr>
        <p:spPr>
          <a:xfrm>
            <a:off x="11120128" y="6106971"/>
            <a:ext cx="540345" cy="4312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fld id="{48AF88EE-6418-4F1A-A0BE-96CE54A12D23}" type="slidenum">
              <a:rPr lang="fr-BE" smtClean="0"/>
              <a:t>‹N°›</a:t>
            </a:fld>
            <a:endParaRPr lang="fr-BE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3A922484-6D4D-4AC4-9167-7C97610AAA6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878" y="1753024"/>
            <a:ext cx="10170960" cy="433565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rgbClr val="00214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Body Arial Regular corps 24 pts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Aperum</a:t>
            </a:r>
            <a:r>
              <a:rPr lang="fr-BE" dirty="0"/>
              <a:t> </a:t>
            </a:r>
            <a:r>
              <a:rPr lang="fr-BE" dirty="0" err="1"/>
              <a:t>rero</a:t>
            </a:r>
            <a:r>
              <a:rPr lang="fr-BE" dirty="0"/>
              <a:t> con </a:t>
            </a:r>
            <a:r>
              <a:rPr lang="fr-BE" dirty="0" err="1"/>
              <a:t>pedi</a:t>
            </a:r>
            <a:r>
              <a:rPr lang="fr-BE" dirty="0"/>
              <a:t> </a:t>
            </a:r>
            <a:r>
              <a:rPr lang="fr-BE" dirty="0" err="1"/>
              <a:t>temporerita</a:t>
            </a:r>
            <a:r>
              <a:rPr lang="fr-BE" dirty="0"/>
              <a:t> </a:t>
            </a:r>
            <a:r>
              <a:rPr lang="fr-BE" dirty="0" err="1"/>
              <a:t>venimpore</a:t>
            </a:r>
            <a:r>
              <a:rPr lang="fr-BE" dirty="0"/>
              <a:t> </a:t>
            </a:r>
            <a:r>
              <a:rPr lang="fr-BE" dirty="0" err="1"/>
              <a:t>sandandit</a:t>
            </a:r>
            <a:r>
              <a:rPr lang="fr-BE" dirty="0"/>
              <a:t> </a:t>
            </a:r>
            <a:r>
              <a:rPr lang="fr-BE" dirty="0" err="1"/>
              <a:t>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/>
              <a:t>Ut que </a:t>
            </a:r>
            <a:r>
              <a:rPr lang="fr-BE" dirty="0" err="1"/>
              <a:t>verrovi</a:t>
            </a:r>
            <a:r>
              <a:rPr lang="fr-BE" dirty="0"/>
              <a:t> </a:t>
            </a:r>
            <a:r>
              <a:rPr lang="fr-BE" dirty="0" err="1"/>
              <a:t>debist</a:t>
            </a:r>
            <a:r>
              <a:rPr lang="fr-BE" dirty="0"/>
              <a:t> </a:t>
            </a:r>
            <a:r>
              <a:rPr lang="fr-BE" dirty="0" err="1"/>
              <a:t>hiliquae</a:t>
            </a:r>
            <a:r>
              <a:rPr lang="fr-BE" dirty="0"/>
              <a:t> </a:t>
            </a:r>
            <a:r>
              <a:rPr lang="fr-BE" dirty="0" err="1"/>
              <a:t>conet</a:t>
            </a:r>
            <a:r>
              <a:rPr lang="fr-BE" dirty="0"/>
              <a:t> </a:t>
            </a:r>
            <a:r>
              <a:rPr lang="fr-BE" dirty="0" err="1"/>
              <a:t>essequi</a:t>
            </a:r>
            <a:r>
              <a:rPr lang="fr-BE" dirty="0"/>
              <a:t> </a:t>
            </a:r>
            <a:r>
              <a:rPr lang="fr-BE" dirty="0" err="1"/>
              <a:t>illo</a:t>
            </a:r>
            <a:r>
              <a:rPr lang="fr-BE" dirty="0"/>
              <a:t> </a:t>
            </a:r>
            <a:r>
              <a:rPr lang="fr-BE" dirty="0" err="1"/>
              <a:t>dolestem</a:t>
            </a:r>
            <a:r>
              <a:rPr lang="fr-BE" dirty="0"/>
              <a:t> </a:t>
            </a:r>
            <a:r>
              <a:rPr lang="fr-BE" dirty="0" err="1"/>
              <a:t>voloren</a:t>
            </a:r>
            <a:r>
              <a:rPr lang="fr-BE" dirty="0"/>
              <a:t> </a:t>
            </a:r>
            <a:r>
              <a:rPr lang="fr-BE" dirty="0" err="1"/>
              <a:t>imaionsequi</a:t>
            </a:r>
            <a:r>
              <a:rPr lang="fr-BE" dirty="0"/>
              <a:t> </a:t>
            </a:r>
            <a:r>
              <a:rPr lang="fr-BE" dirty="0" err="1"/>
              <a:t>aceptae</a:t>
            </a:r>
            <a:r>
              <a:rPr lang="fr-BE" dirty="0"/>
              <a:t> nus </a:t>
            </a:r>
            <a:r>
              <a:rPr lang="fr-BE" dirty="0" err="1"/>
              <a:t>autatincti</a:t>
            </a:r>
            <a:r>
              <a:rPr lang="fr-BE" dirty="0"/>
              <a:t> to </a:t>
            </a:r>
            <a:r>
              <a:rPr lang="fr-BE" dirty="0" err="1"/>
              <a:t>velestiurit</a:t>
            </a:r>
            <a:r>
              <a:rPr lang="fr-BE" dirty="0"/>
              <a:t> que </a:t>
            </a:r>
            <a:r>
              <a:rPr lang="fr-BE" dirty="0" err="1"/>
              <a:t>eiunt</a:t>
            </a:r>
            <a:r>
              <a:rPr lang="fr-BE" dirty="0"/>
              <a:t> </a:t>
            </a:r>
            <a:r>
              <a:rPr lang="fr-BE" dirty="0" err="1"/>
              <a:t>vellabo</a:t>
            </a:r>
            <a:r>
              <a:rPr lang="fr-BE" dirty="0"/>
              <a:t>.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BE" dirty="0" err="1"/>
              <a:t>Untoria</a:t>
            </a:r>
            <a:r>
              <a:rPr lang="fr-BE" dirty="0"/>
              <a:t> </a:t>
            </a:r>
            <a:r>
              <a:rPr lang="fr-BE" dirty="0" err="1"/>
              <a:t>eremquo</a:t>
            </a:r>
            <a:r>
              <a:rPr lang="fr-BE" dirty="0"/>
              <a:t> </a:t>
            </a:r>
            <a:r>
              <a:rPr lang="fr-BE" dirty="0" err="1"/>
              <a:t>ssimi</a:t>
            </a:r>
            <a:r>
              <a:rPr lang="fr-BE" dirty="0"/>
              <a:t>, </a:t>
            </a:r>
            <a:r>
              <a:rPr lang="fr-BE" dirty="0" err="1"/>
              <a:t>consequ</a:t>
            </a:r>
            <a:r>
              <a:rPr lang="fr-BE" dirty="0"/>
              <a:t> </a:t>
            </a:r>
            <a:r>
              <a:rPr lang="fr-BE" dirty="0" err="1"/>
              <a:t>aspiderum</a:t>
            </a:r>
            <a:r>
              <a:rPr lang="fr-BE" dirty="0"/>
              <a:t> </a:t>
            </a:r>
            <a:r>
              <a:rPr lang="fr-BE" dirty="0" err="1"/>
              <a:t>facipsunt</a:t>
            </a:r>
            <a:r>
              <a:rPr lang="fr-BE" dirty="0"/>
              <a:t> </a:t>
            </a:r>
            <a:r>
              <a:rPr lang="fr-BE" dirty="0" err="1"/>
              <a:t>fuga</a:t>
            </a:r>
            <a:r>
              <a:rPr lang="fr-BE" dirty="0"/>
              <a:t>. </a:t>
            </a:r>
            <a:r>
              <a:rPr lang="fr-BE" dirty="0" err="1"/>
              <a:t>Bero</a:t>
            </a:r>
            <a:r>
              <a:rPr lang="fr-BE" dirty="0"/>
              <a:t> ide </a:t>
            </a:r>
            <a:r>
              <a:rPr lang="fr-BE" dirty="0" err="1"/>
              <a:t>porepera</a:t>
            </a:r>
            <a:r>
              <a:rPr lang="fr-BE" dirty="0"/>
              <a:t> </a:t>
            </a:r>
            <a:r>
              <a:rPr lang="fr-BE" dirty="0" err="1"/>
              <a:t>quam</a:t>
            </a:r>
            <a:r>
              <a:rPr lang="fr-BE" dirty="0"/>
              <a:t> </a:t>
            </a:r>
            <a:r>
              <a:rPr lang="fr-BE" dirty="0" err="1"/>
              <a:t>doluptur</a:t>
            </a:r>
            <a:r>
              <a:rPr lang="fr-BE" dirty="0"/>
              <a:t>?</a:t>
            </a:r>
          </a:p>
          <a:p>
            <a:pPr lvl="0"/>
            <a:endParaRPr lang="fr-B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1" hasCustomPrompt="1"/>
          </p:nvPr>
        </p:nvSpPr>
        <p:spPr>
          <a:xfrm>
            <a:off x="2285658" y="2878926"/>
            <a:ext cx="7332358" cy="10193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79388" algn="l"/>
              </a:tabLst>
              <a:defRPr sz="66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BE" dirty="0"/>
              <a:t>	Titre du chapitre</a:t>
            </a:r>
          </a:p>
        </p:txBody>
      </p:sp>
    </p:spTree>
    <p:extLst>
      <p:ext uri="{BB962C8B-B14F-4D97-AF65-F5344CB8AC3E}">
        <p14:creationId xmlns:p14="http://schemas.microsoft.com/office/powerpoint/2010/main" val="3329533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6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7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8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9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0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1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2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719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9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01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893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869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63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77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73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14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741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8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74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624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60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47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67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47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96" r:id="rId2"/>
    <p:sldLayoutId id="2147483702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9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99" r:id="rId2"/>
    <p:sldLayoutId id="2147483698" r:id="rId3"/>
    <p:sldLayoutId id="2147483700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n.uclouvain.be/groups/cms-editors-sgsi/idm/GrilleIDM2021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DD7334B1-2D09-4678-8862-ABAF10816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837" y="1383053"/>
            <a:ext cx="10810163" cy="547494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3"/>
          </p:nvPr>
        </p:nvSpPr>
        <p:spPr>
          <a:xfrm>
            <a:off x="2159563" y="4869160"/>
            <a:ext cx="8600801" cy="1548172"/>
          </a:xfrm>
        </p:spPr>
        <p:txBody>
          <a:bodyPr/>
          <a:lstStyle/>
          <a:p>
            <a:endParaRPr lang="fr-BE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1"/>
          </p:nvPr>
        </p:nvSpPr>
        <p:spPr>
          <a:xfrm>
            <a:off x="2159563" y="4869160"/>
            <a:ext cx="8504362" cy="431800"/>
          </a:xfrm>
        </p:spPr>
        <p:txBody>
          <a:bodyPr/>
          <a:lstStyle/>
          <a:p>
            <a:r>
              <a:rPr lang="fr-BE" dirty="0">
                <a:solidFill>
                  <a:schemeClr val="tx2"/>
                </a:solidFill>
                <a:latin typeface="Calibri" panose="020F0502020204030204" pitchFamily="34" charset="0"/>
                <a:cs typeface="Arial" charset="0"/>
              </a:rPr>
              <a:t>Conseil d’Entreprise</a:t>
            </a:r>
          </a:p>
          <a:p>
            <a:r>
              <a:rPr lang="fr-BE" dirty="0">
                <a:solidFill>
                  <a:schemeClr val="tx2"/>
                </a:solidFill>
                <a:latin typeface="Calibri" panose="020F0502020204030204" pitchFamily="34" charset="0"/>
                <a:cs typeface="Arial" charset="0"/>
              </a:rPr>
              <a:t>Diagnostic et Plan de Déplacements d’Entreprise (PDE) 20 Décembre 2021</a:t>
            </a:r>
          </a:p>
        </p:txBody>
      </p:sp>
    </p:spTree>
    <p:extLst>
      <p:ext uri="{BB962C8B-B14F-4D97-AF65-F5344CB8AC3E}">
        <p14:creationId xmlns:p14="http://schemas.microsoft.com/office/powerpoint/2010/main" val="13641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2E700217-796A-4F03-AD84-3E0EF42AD3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Approche méthodologique</a:t>
            </a:r>
            <a:endParaRPr lang="fr-BE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518A251-564B-4802-9AB6-D15DFF18B1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D3AEC9D-4AEF-4037-B766-5BE61DF04C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54A332D4-4F47-4130-A038-BC305123FFDE}" type="slidenum">
              <a:rPr lang="fr-BE" smtClean="0"/>
              <a:t>10</a:t>
            </a:fld>
            <a:endParaRPr lang="fr-BE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58F1B6-DFF3-448B-96B9-7AECB6DA87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5688" y="1752600"/>
            <a:ext cx="10171112" cy="4335463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La représentativité de l’échantillon a été vérifiée en comparant le profil des </a:t>
            </a:r>
            <a:r>
              <a:rPr lang="fr-FR" dirty="0" err="1"/>
              <a:t>répondant·es</a:t>
            </a:r>
            <a:r>
              <a:rPr lang="fr-FR" dirty="0"/>
              <a:t> à l’enquête à la population (ensemble des personnes contactées). </a:t>
            </a:r>
          </a:p>
          <a:p>
            <a:r>
              <a:rPr lang="fr-FR" dirty="0"/>
              <a:t>Pour les membres du personnel, les femmes et le personnel administratif et technique sont surreprésentés, tandis que le personnel scientifique (comprenant les </a:t>
            </a:r>
            <a:r>
              <a:rPr lang="fr-FR" dirty="0" err="1"/>
              <a:t>doctorant·es</a:t>
            </a:r>
            <a:r>
              <a:rPr lang="fr-FR" dirty="0"/>
              <a:t>) et les hommes sont sous-représentés. De plus légère différences avec la population apparaissent aussi en termes de site et d’âge.</a:t>
            </a:r>
          </a:p>
          <a:p>
            <a:r>
              <a:rPr lang="fr-FR" dirty="0"/>
              <a:t>Les </a:t>
            </a:r>
            <a:r>
              <a:rPr lang="fr-FR" dirty="0" err="1"/>
              <a:t>étudiant·es</a:t>
            </a:r>
            <a:r>
              <a:rPr lang="fr-FR" dirty="0"/>
              <a:t> ayant participé à l’enquête ont un profil proche de la population du point de vue du site, avec une sur-représentation des femmes et des 18-20 ans et de légères différences du point de vue de la faculté. </a:t>
            </a:r>
          </a:p>
          <a:p>
            <a:r>
              <a:rPr lang="fr-FR" dirty="0"/>
              <a:t>Ces profils correspondent à des tendances différentes en termes de modes de transport ou attitudes par rapport à la mobilité. Un redressement des données a été effectué afin de vérifier l’impact des différences de profils sur les résultats. Les résultats redressés pour les questions-clés diffèrent de 0 à 3 points de pourcentages des résultats bruts. Etant donné cet impact limité et l’absence de redressement des vagues précédentes de l’étude, les résultats bruts sont présentés ici.</a:t>
            </a:r>
          </a:p>
          <a:p>
            <a:endParaRPr lang="fr-BE" dirty="0"/>
          </a:p>
        </p:txBody>
      </p:sp>
      <p:pic>
        <p:nvPicPr>
          <p:cNvPr id="2050" name="Picture 2" descr="Support en Méthodologie et Calcul Statistique - UCLouvain">
            <a:extLst>
              <a:ext uri="{FF2B5EF4-FFF2-40B4-BE49-F238E27FC236}">
                <a16:creationId xmlns:a16="http://schemas.microsoft.com/office/drawing/2014/main" id="{445CAF40-AF5F-4BFA-A14B-B540E903B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560" y="97291"/>
            <a:ext cx="26955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7839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FC802ED5-AF1F-4212-A1DD-0377E0A385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2915694"/>
              </p:ext>
            </p:extLst>
          </p:nvPr>
        </p:nvGraphicFramePr>
        <p:xfrm>
          <a:off x="606865" y="1468582"/>
          <a:ext cx="10938589" cy="4571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9E0F33B-A2CC-4A00-AE39-EDBB1F07BE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Taux de participation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BE06E8D-4C83-4804-B4FE-AC1880F628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8B66395-280B-498A-A0A5-F345B0D96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765A96AB-5ED8-4D6A-AFFF-F3A1484C2906}" type="slidenum">
              <a:rPr lang="fr-BE" smtClean="0"/>
              <a:t>11</a:t>
            </a:fld>
            <a:endParaRPr lang="fr-BE" dirty="0"/>
          </a:p>
        </p:txBody>
      </p:sp>
      <p:sp>
        <p:nvSpPr>
          <p:cNvPr id="7" name="Flèche : droite 6">
            <a:extLst>
              <a:ext uri="{FF2B5EF4-FFF2-40B4-BE49-F238E27FC236}">
                <a16:creationId xmlns:a16="http://schemas.microsoft.com/office/drawing/2014/main" id="{4DCAA962-AE12-44CD-A41C-F7F26681BB66}"/>
              </a:ext>
            </a:extLst>
          </p:cNvPr>
          <p:cNvSpPr/>
          <p:nvPr/>
        </p:nvSpPr>
        <p:spPr>
          <a:xfrm rot="13687921" flipV="1">
            <a:off x="4196036" y="4565316"/>
            <a:ext cx="1469419" cy="739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1</a:t>
            </a:r>
            <a:r>
              <a:rPr lang="fr-BE" baseline="30000" dirty="0"/>
              <a:t>er</a:t>
            </a:r>
            <a:r>
              <a:rPr lang="fr-BE" dirty="0"/>
              <a:t> Rappel</a:t>
            </a:r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B110F9D2-9009-4DD0-A1B0-E95D0198D8BC}"/>
              </a:ext>
            </a:extLst>
          </p:cNvPr>
          <p:cNvSpPr/>
          <p:nvPr/>
        </p:nvSpPr>
        <p:spPr>
          <a:xfrm rot="2756167" flipH="1">
            <a:off x="9049807" y="3983425"/>
            <a:ext cx="1268172" cy="739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2</a:t>
            </a:r>
            <a:r>
              <a:rPr lang="fr-BE" baseline="30000" dirty="0"/>
              <a:t>e</a:t>
            </a:r>
            <a:r>
              <a:rPr lang="fr-BE" dirty="0"/>
              <a:t> Rappel</a:t>
            </a:r>
          </a:p>
        </p:txBody>
      </p:sp>
    </p:spTree>
    <p:extLst>
      <p:ext uri="{BB962C8B-B14F-4D97-AF65-F5344CB8AC3E}">
        <p14:creationId xmlns:p14="http://schemas.microsoft.com/office/powerpoint/2010/main" val="2441083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973D36E-BBBE-4E06-B629-C210E6B562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Taux de participation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2C1D78-0FB8-47E7-9349-AB77198860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78C30-6219-4965-B839-6930D29FDC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EC57FFC6-2D09-48E5-97A0-FB51E312D094}" type="slidenum">
              <a:rPr lang="fr-BE" smtClean="0"/>
              <a:t>12</a:t>
            </a:fld>
            <a:endParaRPr lang="fr-BE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3B29635-7523-48FA-A55E-DECB203F03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627684"/>
              </p:ext>
            </p:extLst>
          </p:nvPr>
        </p:nvGraphicFramePr>
        <p:xfrm>
          <a:off x="2099556" y="1753024"/>
          <a:ext cx="7992888" cy="3528392"/>
        </p:xfrm>
        <a:graphic>
          <a:graphicData uri="http://schemas.openxmlformats.org/drawingml/2006/table">
            <a:tbl>
              <a:tblPr/>
              <a:tblGrid>
                <a:gridCol w="9621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1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1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20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87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365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Personnel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Etudiant·es</a:t>
                      </a:r>
                      <a:endParaRPr lang="fr-BE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5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Participation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690"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Taux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Nombre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Taux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469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6.217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2.532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21.392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4.878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65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Woluwe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1.057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5.394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1.184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65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</a:t>
                      </a:r>
                      <a:r>
                        <a:rPr lang="fr-B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-</a:t>
                      </a:r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Gilles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65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235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1.355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6502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Tournai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BE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61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36%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468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24%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016969CE-BBE7-458E-885E-ED81036E7C95}"/>
              </a:ext>
            </a:extLst>
          </p:cNvPr>
          <p:cNvSpPr txBox="1"/>
          <p:nvPr/>
        </p:nvSpPr>
        <p:spPr>
          <a:xfrm>
            <a:off x="2022763" y="5540050"/>
            <a:ext cx="86553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Aussi interrogés, mais non présentés: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Charleroi : taille de l’échantillon trop faible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1400" dirty="0"/>
              <a:t>Namur Mont-</a:t>
            </a:r>
            <a:r>
              <a:rPr lang="fr-BE" sz="1400" dirty="0" err="1"/>
              <a:t>Godinne</a:t>
            </a:r>
            <a:r>
              <a:rPr lang="fr-BE" sz="1400" dirty="0"/>
              <a:t> retiré par choix méthodologique</a:t>
            </a:r>
          </a:p>
        </p:txBody>
      </p:sp>
    </p:spTree>
    <p:extLst>
      <p:ext uri="{BB962C8B-B14F-4D97-AF65-F5344CB8AC3E}">
        <p14:creationId xmlns:p14="http://schemas.microsoft.com/office/powerpoint/2010/main" val="2232737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631B35A-6707-44C9-98B7-24EDEC3F0E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Personnel</a:t>
            </a:r>
          </a:p>
        </p:txBody>
      </p:sp>
    </p:spTree>
    <p:extLst>
      <p:ext uri="{BB962C8B-B14F-4D97-AF65-F5344CB8AC3E}">
        <p14:creationId xmlns:p14="http://schemas.microsoft.com/office/powerpoint/2010/main" val="1585588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3F33C13E-2CAB-47B6-A30A-E2D6058EF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104728"/>
              </p:ext>
            </p:extLst>
          </p:nvPr>
        </p:nvGraphicFramePr>
        <p:xfrm>
          <a:off x="1782618" y="1302327"/>
          <a:ext cx="9802518" cy="48641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D6BDC82-00CF-468C-8494-83B017EC5C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8075317" cy="431800"/>
          </a:xfrm>
        </p:spPr>
        <p:txBody>
          <a:bodyPr/>
          <a:lstStyle/>
          <a:p>
            <a:r>
              <a:rPr lang="fr-BE" dirty="0"/>
              <a:t>Personnel – Distance domicile - travail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80DD39-1603-4F88-B3AC-41873203E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C8E97EA2-46C7-4929-A8D9-314D18561B08}" type="slidenum">
              <a:rPr lang="fr-BE" smtClean="0"/>
              <a:t>14</a:t>
            </a:fld>
            <a:endParaRPr lang="fr-B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86E964-1252-4155-819C-1A332327FCC9}"/>
              </a:ext>
            </a:extLst>
          </p:cNvPr>
          <p:cNvSpPr/>
          <p:nvPr/>
        </p:nvSpPr>
        <p:spPr>
          <a:xfrm>
            <a:off x="3075709" y="4378036"/>
            <a:ext cx="2309091" cy="14316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droite 9">
            <a:extLst>
              <a:ext uri="{FF2B5EF4-FFF2-40B4-BE49-F238E27FC236}">
                <a16:creationId xmlns:a16="http://schemas.microsoft.com/office/drawing/2014/main" id="{320D0D67-8E78-4A60-9CBB-5AA0E5406349}"/>
              </a:ext>
            </a:extLst>
          </p:cNvPr>
          <p:cNvSpPr/>
          <p:nvPr/>
        </p:nvSpPr>
        <p:spPr>
          <a:xfrm rot="10800000">
            <a:off x="1958107" y="4987636"/>
            <a:ext cx="1122217" cy="355598"/>
          </a:xfrm>
          <a:prstGeom prst="rightArrow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145340C-777B-4190-848A-83D7259CCC6D}"/>
              </a:ext>
            </a:extLst>
          </p:cNvPr>
          <p:cNvSpPr txBox="1"/>
          <p:nvPr/>
        </p:nvSpPr>
        <p:spPr>
          <a:xfrm>
            <a:off x="1468579" y="4660500"/>
            <a:ext cx="489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rgbClr val="FF0000"/>
                </a:solidFill>
              </a:rPr>
              <a:t>33%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43%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70%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28%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34%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37%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839078E-2131-403A-A31C-15D2E74E7F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1125165-9276-4A8C-8753-1F2EF571733C}"/>
              </a:ext>
            </a:extLst>
          </p:cNvPr>
          <p:cNvSpPr txBox="1"/>
          <p:nvPr/>
        </p:nvSpPr>
        <p:spPr>
          <a:xfrm>
            <a:off x="258616" y="1552395"/>
            <a:ext cx="2336802" cy="203132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Symbol" panose="05050102010706020507" pitchFamily="18" charset="2"/>
              <a:buChar char="Þ"/>
            </a:pPr>
            <a:r>
              <a:rPr lang="fr-BE" dirty="0"/>
              <a:t> Entre 30% et 60% des répondants habitent dans un rayon de 10km ou moins (total à 37%)</a:t>
            </a:r>
          </a:p>
          <a:p>
            <a:pPr marL="285750" indent="-285750">
              <a:buClr>
                <a:schemeClr val="tx2"/>
              </a:buClr>
              <a:buFont typeface="Symbol" panose="05050102010706020507" pitchFamily="18" charset="2"/>
              <a:buChar char="Þ"/>
            </a:pPr>
            <a:r>
              <a:rPr lang="fr-BE" dirty="0"/>
              <a:t>Pas d’évolution depuis 2017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8F17611-417D-4E04-A48B-B45537CB2992}"/>
              </a:ext>
            </a:extLst>
          </p:cNvPr>
          <p:cNvSpPr txBox="1"/>
          <p:nvPr/>
        </p:nvSpPr>
        <p:spPr>
          <a:xfrm>
            <a:off x="11515860" y="4661255"/>
            <a:ext cx="489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>
                <a:solidFill>
                  <a:srgbClr val="FF0000"/>
                </a:solidFill>
              </a:rPr>
              <a:t>8%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13%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5%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26%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49%</a:t>
            </a:r>
          </a:p>
          <a:p>
            <a:r>
              <a:rPr lang="fr-BE" sz="1200" dirty="0">
                <a:solidFill>
                  <a:srgbClr val="FF0000"/>
                </a:solidFill>
              </a:rPr>
              <a:t>10%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CFB4DC7-50C4-4D3D-B0AC-F100B014BA46}"/>
              </a:ext>
            </a:extLst>
          </p:cNvPr>
          <p:cNvSpPr/>
          <p:nvPr/>
        </p:nvSpPr>
        <p:spPr>
          <a:xfrm>
            <a:off x="9188296" y="4378036"/>
            <a:ext cx="2252227" cy="14316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2207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7077790" cy="431800"/>
          </a:xfrm>
        </p:spPr>
        <p:txBody>
          <a:bodyPr/>
          <a:lstStyle/>
          <a:p>
            <a:r>
              <a:rPr lang="fr-BE" dirty="0"/>
              <a:t>Personnel - Mode Principal - global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04738CC0-C623-4628-8E81-812D1963D0F4}" type="slidenum">
              <a:rPr lang="fr-BE" smtClean="0"/>
              <a:t>15</a:t>
            </a:fld>
            <a:endParaRPr lang="fr-BE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84072591-A5AF-422F-92BC-883583426A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0304839"/>
              </p:ext>
            </p:extLst>
          </p:nvPr>
        </p:nvGraphicFramePr>
        <p:xfrm>
          <a:off x="468319" y="1366983"/>
          <a:ext cx="1605530" cy="2377741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157529">
                  <a:extLst>
                    <a:ext uri="{9D8B030D-6E8A-4147-A177-3AD203B41FA5}">
                      <a16:colId xmlns:a16="http://schemas.microsoft.com/office/drawing/2014/main" val="3816383698"/>
                    </a:ext>
                  </a:extLst>
                </a:gridCol>
                <a:gridCol w="448001">
                  <a:extLst>
                    <a:ext uri="{9D8B030D-6E8A-4147-A177-3AD203B41FA5}">
                      <a16:colId xmlns:a16="http://schemas.microsoft.com/office/drawing/2014/main" val="2078768213"/>
                    </a:ext>
                  </a:extLst>
                </a:gridCol>
              </a:tblGrid>
              <a:tr h="198421"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Mode principal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200" u="none" strike="noStrike" dirty="0">
                          <a:effectLst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647757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Voiture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48%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493529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u="none" strike="noStrike" dirty="0">
                          <a:effectLst/>
                        </a:rPr>
                        <a:t>Covoiturage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2%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800945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u="none" strike="noStrike" dirty="0">
                          <a:effectLst/>
                        </a:rPr>
                        <a:t>Moto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998597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Train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18%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479446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TPU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10%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540114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u="none" strike="noStrike" dirty="0">
                          <a:effectLst/>
                        </a:rPr>
                        <a:t>Metro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4%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91585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u="none" strike="noStrike" dirty="0">
                          <a:effectLst/>
                        </a:rPr>
                        <a:t>Tram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125458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r" fontAlgn="b"/>
                      <a:r>
                        <a:rPr lang="fr-BE" sz="1200" u="none" strike="noStrike" dirty="0">
                          <a:effectLst/>
                        </a:rPr>
                        <a:t>Bus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6%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354156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Vélo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9%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4602838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Marche à pied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12%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8563001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Micromobilité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&lt;1%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6891340"/>
                  </a:ext>
                </a:extLst>
              </a:tr>
            </a:tbl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B9B6695C-CBE3-466B-B979-E185D8A8E2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8930915"/>
              </p:ext>
            </p:extLst>
          </p:nvPr>
        </p:nvGraphicFramePr>
        <p:xfrm>
          <a:off x="3073298" y="2562896"/>
          <a:ext cx="8154520" cy="3356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ZoneTexte 12">
            <a:extLst>
              <a:ext uri="{FF2B5EF4-FFF2-40B4-BE49-F238E27FC236}">
                <a16:creationId xmlns:a16="http://schemas.microsoft.com/office/drawing/2014/main" id="{5986CD35-E9D6-432E-87D7-741B60703DA3}"/>
              </a:ext>
            </a:extLst>
          </p:cNvPr>
          <p:cNvSpPr txBox="1"/>
          <p:nvPr/>
        </p:nvSpPr>
        <p:spPr>
          <a:xfrm>
            <a:off x="5588000" y="1819779"/>
            <a:ext cx="5833687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  des TP, du vélo mais surtout de la marche</a:t>
            </a:r>
          </a:p>
          <a:p>
            <a:r>
              <a:rPr lang="fr-BE" dirty="0">
                <a:sym typeface="Symbol" panose="05050102010706020507" pitchFamily="18" charset="2"/>
              </a:rPr>
              <a:t>  importante de la voiture</a:t>
            </a:r>
          </a:p>
        </p:txBody>
      </p:sp>
    </p:spTree>
    <p:extLst>
      <p:ext uri="{BB962C8B-B14F-4D97-AF65-F5344CB8AC3E}">
        <p14:creationId xmlns:p14="http://schemas.microsoft.com/office/powerpoint/2010/main" val="27492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7375085" cy="431800"/>
          </a:xfrm>
        </p:spPr>
        <p:txBody>
          <a:bodyPr/>
          <a:lstStyle/>
          <a:p>
            <a:r>
              <a:rPr lang="fr-BE" dirty="0"/>
              <a:t>Personnel - Mode Occasionnel - global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AE5ECBF2-9C76-4D50-A46D-15B5172EA3B4}" type="slidenum">
              <a:rPr lang="fr-BE" smtClean="0"/>
              <a:t>16</a:t>
            </a:fld>
            <a:endParaRPr lang="fr-BE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9F0AEF6-1321-4C77-B790-DFDD5297C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57380"/>
              </p:ext>
            </p:extLst>
          </p:nvPr>
        </p:nvGraphicFramePr>
        <p:xfrm>
          <a:off x="498764" y="1434238"/>
          <a:ext cx="3490616" cy="215646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837307">
                  <a:extLst>
                    <a:ext uri="{9D8B030D-6E8A-4147-A177-3AD203B41FA5}">
                      <a16:colId xmlns:a16="http://schemas.microsoft.com/office/drawing/2014/main" val="2584628139"/>
                    </a:ext>
                  </a:extLst>
                </a:gridCol>
                <a:gridCol w="1653309">
                  <a:extLst>
                    <a:ext uri="{9D8B030D-6E8A-4147-A177-3AD203B41FA5}">
                      <a16:colId xmlns:a16="http://schemas.microsoft.com/office/drawing/2014/main" val="1762306274"/>
                    </a:ext>
                  </a:extLst>
                </a:gridCol>
              </a:tblGrid>
              <a:tr h="21564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Nombre de modes de transport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>
                          <a:effectLst/>
                        </a:rPr>
                        <a:t>Total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43789703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0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&lt;1%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6629128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51%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31556086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2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25%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15824185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3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15%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73629040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4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7%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82099543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5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2%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75909789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6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1%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68923310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7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0%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81714497"/>
                  </a:ext>
                </a:extLst>
              </a:tr>
              <a:tr h="215646">
                <a:tc>
                  <a:txBody>
                    <a:bodyPr/>
                    <a:lstStyle/>
                    <a:p>
                      <a:pPr algn="l" fontAlgn="b"/>
                      <a:r>
                        <a:rPr lang="fr-BE" sz="1100" u="none" strike="noStrike" dirty="0">
                          <a:effectLst/>
                        </a:rPr>
                        <a:t>Effectif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2873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81747441"/>
                  </a:ext>
                </a:extLst>
              </a:tr>
            </a:tbl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CE1B787-4625-43B7-880C-82D74DA1C2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612502"/>
              </p:ext>
            </p:extLst>
          </p:nvPr>
        </p:nvGraphicFramePr>
        <p:xfrm>
          <a:off x="4461164" y="1408670"/>
          <a:ext cx="6879931" cy="4364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15BE2E5B-BA67-4B4A-A819-79F16B4E6220}"/>
              </a:ext>
            </a:extLst>
          </p:cNvPr>
          <p:cNvSpPr txBox="1"/>
          <p:nvPr/>
        </p:nvSpPr>
        <p:spPr>
          <a:xfrm>
            <a:off x="498764" y="4405746"/>
            <a:ext cx="396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49% des travailleurs utilisent un autre mode de transport que le mode principal au moins 10X/an</a:t>
            </a:r>
          </a:p>
          <a:p>
            <a:r>
              <a:rPr lang="fr-BE" dirty="0"/>
              <a:t>dont: 	27% combinent</a:t>
            </a:r>
          </a:p>
          <a:p>
            <a:r>
              <a:rPr lang="fr-BE" dirty="0"/>
              <a:t>	49% alternent</a:t>
            </a:r>
          </a:p>
          <a:p>
            <a:r>
              <a:rPr lang="fr-BE" dirty="0"/>
              <a:t>	24% combinent et alternent</a:t>
            </a:r>
          </a:p>
        </p:txBody>
      </p:sp>
    </p:spTree>
    <p:extLst>
      <p:ext uri="{BB962C8B-B14F-4D97-AF65-F5344CB8AC3E}">
        <p14:creationId xmlns:p14="http://schemas.microsoft.com/office/powerpoint/2010/main" val="4218588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173569"/>
            <a:ext cx="5761144" cy="431800"/>
          </a:xfrm>
        </p:spPr>
        <p:txBody>
          <a:bodyPr/>
          <a:lstStyle/>
          <a:p>
            <a:r>
              <a:rPr lang="fr-BE" dirty="0"/>
              <a:t>Personnel - Mode Principal</a:t>
            </a:r>
          </a:p>
          <a:p>
            <a:r>
              <a:rPr lang="fr-BE" dirty="0"/>
              <a:t>Site de Louvain-la-Neuve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B2045835-2382-4AE2-901B-D887D2B425BA}" type="slidenum">
              <a:rPr lang="fr-BE" smtClean="0"/>
              <a:t>17</a:t>
            </a:fld>
            <a:endParaRPr lang="fr-BE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B9BFE000-2A5C-4957-B512-F4F75A9C39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715960"/>
              </p:ext>
            </p:extLst>
          </p:nvPr>
        </p:nvGraphicFramePr>
        <p:xfrm>
          <a:off x="606865" y="1445490"/>
          <a:ext cx="7005782" cy="48075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9DDB7E1A-5341-4F91-A166-99559470F06D}"/>
              </a:ext>
            </a:extLst>
          </p:cNvPr>
          <p:cNvSpPr txBox="1"/>
          <p:nvPr/>
        </p:nvSpPr>
        <p:spPr>
          <a:xfrm>
            <a:off x="7612647" y="4904724"/>
            <a:ext cx="3916218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  importante de la voiture</a:t>
            </a:r>
          </a:p>
          <a:p>
            <a:r>
              <a:rPr lang="fr-BE" dirty="0">
                <a:sym typeface="Symbol" panose="05050102010706020507" pitchFamily="18" charset="2"/>
              </a:rPr>
              <a:t>  de la marche du train et du vélo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2194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173183"/>
            <a:ext cx="5761144" cy="431800"/>
          </a:xfrm>
        </p:spPr>
        <p:txBody>
          <a:bodyPr/>
          <a:lstStyle/>
          <a:p>
            <a:r>
              <a:rPr lang="fr-BE" dirty="0"/>
              <a:t>Personnel - Mode Principal</a:t>
            </a:r>
          </a:p>
          <a:p>
            <a:r>
              <a:rPr lang="fr-BE" dirty="0"/>
              <a:t>Site de Woluwe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B1F54C98-A9A8-4688-9ED0-96265A3F5991}" type="slidenum">
              <a:rPr lang="fr-BE" smtClean="0"/>
              <a:t>18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DB7E1A-5341-4F91-A166-99559470F06D}"/>
              </a:ext>
            </a:extLst>
          </p:cNvPr>
          <p:cNvSpPr txBox="1"/>
          <p:nvPr/>
        </p:nvSpPr>
        <p:spPr>
          <a:xfrm>
            <a:off x="7612647" y="4904724"/>
            <a:ext cx="391621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  importante des TP</a:t>
            </a:r>
          </a:p>
          <a:p>
            <a:r>
              <a:rPr lang="fr-BE" dirty="0">
                <a:sym typeface="Symbol" panose="05050102010706020507" pitchFamily="18" charset="2"/>
              </a:rPr>
              <a:t>  de la marche du train et du vélo</a:t>
            </a:r>
          </a:p>
          <a:p>
            <a:endParaRPr lang="fr-BE" dirty="0">
              <a:sym typeface="Symbol" panose="05050102010706020507" pitchFamily="18" charset="2"/>
            </a:endParaRPr>
          </a:p>
          <a:p>
            <a:r>
              <a:rPr lang="fr-BE" dirty="0">
                <a:sym typeface="Symbol" panose="05050102010706020507" pitchFamily="18" charset="2"/>
              </a:rPr>
              <a:t>Effet COVID?</a:t>
            </a:r>
            <a:endParaRPr lang="fr-BE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09E737AE-7AB2-4BC2-AF91-CB2672CC83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45345"/>
              </p:ext>
            </p:extLst>
          </p:nvPr>
        </p:nvGraphicFramePr>
        <p:xfrm>
          <a:off x="606864" y="1337886"/>
          <a:ext cx="7005783" cy="49151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2199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173182"/>
            <a:ext cx="5761144" cy="431800"/>
          </a:xfrm>
        </p:spPr>
        <p:txBody>
          <a:bodyPr/>
          <a:lstStyle/>
          <a:p>
            <a:r>
              <a:rPr lang="fr-BE" dirty="0"/>
              <a:t>Personnel - Mode Principal</a:t>
            </a:r>
          </a:p>
          <a:p>
            <a:r>
              <a:rPr lang="fr-BE" dirty="0"/>
              <a:t>Site de Mons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751072A1-1686-4B45-8875-47C6CA8B23C9}" type="slidenum">
              <a:rPr lang="fr-BE" smtClean="0"/>
              <a:t>19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DB7E1A-5341-4F91-A166-99559470F06D}"/>
              </a:ext>
            </a:extLst>
          </p:cNvPr>
          <p:cNvSpPr txBox="1"/>
          <p:nvPr/>
        </p:nvSpPr>
        <p:spPr>
          <a:xfrm>
            <a:off x="7547992" y="1819779"/>
            <a:ext cx="451469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 importante de la voiture et du vélo</a:t>
            </a:r>
          </a:p>
          <a:p>
            <a:r>
              <a:rPr lang="fr-BE" dirty="0">
                <a:sym typeface="Symbol" panose="05050102010706020507" pitchFamily="18" charset="2"/>
              </a:rPr>
              <a:t> des TP (train et TPU)</a:t>
            </a:r>
          </a:p>
          <a:p>
            <a:endParaRPr lang="fr-BE" dirty="0">
              <a:sym typeface="Symbol" panose="05050102010706020507" pitchFamily="18" charset="2"/>
            </a:endParaRPr>
          </a:p>
          <a:p>
            <a:r>
              <a:rPr lang="fr-BE" dirty="0">
                <a:sym typeface="Symbol" panose="05050102010706020507" pitchFamily="18" charset="2"/>
              </a:rPr>
              <a:t>Effet COVID?</a:t>
            </a:r>
            <a:endParaRPr lang="fr-BE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BF3751E3-8C90-4293-9326-BB5A945754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6939217"/>
              </p:ext>
            </p:extLst>
          </p:nvPr>
        </p:nvGraphicFramePr>
        <p:xfrm>
          <a:off x="606865" y="1383146"/>
          <a:ext cx="7005782" cy="4869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9677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BAC492A-48B8-4240-8B5F-FE4B58C3F4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fr-BE" b="1" dirty="0"/>
              <a:t>Introduction et contexte</a:t>
            </a:r>
          </a:p>
          <a:p>
            <a:pPr lvl="0"/>
            <a:r>
              <a:rPr lang="fr-BE" b="1" dirty="0"/>
              <a:t>Enquête: principaux résultats</a:t>
            </a:r>
          </a:p>
          <a:p>
            <a:pPr lvl="1"/>
            <a:r>
              <a:rPr lang="fr-BE" dirty="0"/>
              <a:t>Personnel</a:t>
            </a:r>
          </a:p>
          <a:p>
            <a:pPr lvl="1"/>
            <a:r>
              <a:rPr lang="fr-BE" dirty="0" err="1"/>
              <a:t>Etudiant·es</a:t>
            </a:r>
            <a:endParaRPr lang="fr-BE" dirty="0"/>
          </a:p>
          <a:p>
            <a:pPr lvl="0"/>
            <a:r>
              <a:rPr lang="fr-BE" b="1" dirty="0"/>
              <a:t>Diagnostic de l’accessibilité et des équipements</a:t>
            </a:r>
          </a:p>
          <a:p>
            <a:pPr lvl="0"/>
            <a:r>
              <a:rPr lang="fr-BE" b="1" dirty="0"/>
              <a:t>Objectifs</a:t>
            </a:r>
          </a:p>
          <a:p>
            <a:pPr lvl="1"/>
            <a:r>
              <a:rPr lang="fr-BE" dirty="0"/>
              <a:t>Personnel</a:t>
            </a:r>
          </a:p>
          <a:p>
            <a:pPr lvl="1"/>
            <a:r>
              <a:rPr lang="fr-BE" dirty="0" err="1"/>
              <a:t>Etudiant·es</a:t>
            </a:r>
            <a:endParaRPr lang="fr-BE" dirty="0"/>
          </a:p>
          <a:p>
            <a:pPr lvl="0"/>
            <a:r>
              <a:rPr lang="fr-BE" b="1" dirty="0"/>
              <a:t>Mesures</a:t>
            </a: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4CCC78-E637-48C5-941C-1C41FA2E18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63DF19-1198-4ED2-A360-6882BD590E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B9BF09B7-5DF2-4F3B-845A-55118458FC84}" type="slidenum">
              <a:rPr lang="fr-BE" smtClean="0"/>
              <a:t>2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88378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169667"/>
            <a:ext cx="5761144" cy="431800"/>
          </a:xfrm>
        </p:spPr>
        <p:txBody>
          <a:bodyPr/>
          <a:lstStyle/>
          <a:p>
            <a:r>
              <a:rPr lang="fr-BE" dirty="0"/>
              <a:t>Personnel - Mode Principal</a:t>
            </a:r>
          </a:p>
          <a:p>
            <a:r>
              <a:rPr lang="fr-BE" dirty="0"/>
              <a:t>Site de Saint-Gilles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3FED9669-9BA3-4BA8-A7B4-95FB8D115EB1}" type="slidenum">
              <a:rPr lang="fr-BE" smtClean="0"/>
              <a:t>20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DB7E1A-5341-4F91-A166-99559470F06D}"/>
              </a:ext>
            </a:extLst>
          </p:cNvPr>
          <p:cNvSpPr txBox="1"/>
          <p:nvPr/>
        </p:nvSpPr>
        <p:spPr>
          <a:xfrm>
            <a:off x="7547992" y="1819779"/>
            <a:ext cx="451469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Vélo important</a:t>
            </a:r>
          </a:p>
          <a:p>
            <a:r>
              <a:rPr lang="fr-BE" dirty="0">
                <a:sym typeface="Symbol" panose="05050102010706020507" pitchFamily="18" charset="2"/>
              </a:rPr>
              <a:t>Voiture très bas (sous moyenne régionale)</a:t>
            </a:r>
          </a:p>
          <a:p>
            <a:endParaRPr lang="fr-BE" dirty="0">
              <a:sym typeface="Symbol" panose="05050102010706020507" pitchFamily="18" charset="2"/>
            </a:endParaRPr>
          </a:p>
          <a:p>
            <a:r>
              <a:rPr lang="fr-BE" dirty="0">
                <a:sym typeface="Symbol" panose="05050102010706020507" pitchFamily="18" charset="2"/>
              </a:rPr>
              <a:t>! N=20, donc marge d’erreur importante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AB06E79C-269E-451E-B0E3-830F417E135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3201906"/>
              </p:ext>
            </p:extLst>
          </p:nvPr>
        </p:nvGraphicFramePr>
        <p:xfrm>
          <a:off x="540327" y="1438562"/>
          <a:ext cx="6913417" cy="486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6360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143683"/>
            <a:ext cx="5761144" cy="431800"/>
          </a:xfrm>
        </p:spPr>
        <p:txBody>
          <a:bodyPr/>
          <a:lstStyle/>
          <a:p>
            <a:r>
              <a:rPr lang="fr-BE" dirty="0"/>
              <a:t>Personnel - Mode Principal</a:t>
            </a:r>
          </a:p>
          <a:p>
            <a:r>
              <a:rPr lang="fr-BE" dirty="0"/>
              <a:t>Site de Tournai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FD34C9DA-B937-4CF5-97AC-D3E5E305F368}" type="slidenum">
              <a:rPr lang="fr-BE" smtClean="0"/>
              <a:t>21</a:t>
            </a:fld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DDB7E1A-5341-4F91-A166-99559470F06D}"/>
              </a:ext>
            </a:extLst>
          </p:cNvPr>
          <p:cNvSpPr txBox="1"/>
          <p:nvPr/>
        </p:nvSpPr>
        <p:spPr>
          <a:xfrm>
            <a:off x="7547992" y="1819779"/>
            <a:ext cx="451469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Train, vélo et covoiturage important</a:t>
            </a:r>
          </a:p>
          <a:p>
            <a:endParaRPr lang="fr-BE" dirty="0">
              <a:sym typeface="Symbol" panose="05050102010706020507" pitchFamily="18" charset="2"/>
            </a:endParaRPr>
          </a:p>
          <a:p>
            <a:r>
              <a:rPr lang="fr-BE" dirty="0">
                <a:sym typeface="Symbol" panose="05050102010706020507" pitchFamily="18" charset="2"/>
              </a:rPr>
              <a:t>! N=21, donc marge d’erreur importante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5E80D9DD-8262-411D-BB19-20A8E01A5D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9067977"/>
              </p:ext>
            </p:extLst>
          </p:nvPr>
        </p:nvGraphicFramePr>
        <p:xfrm>
          <a:off x="606864" y="1346200"/>
          <a:ext cx="6615971" cy="4943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8386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B304843-EBAB-47D2-A436-854125E03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132216"/>
            <a:ext cx="8138301" cy="431800"/>
          </a:xfrm>
        </p:spPr>
        <p:txBody>
          <a:bodyPr/>
          <a:lstStyle/>
          <a:p>
            <a:r>
              <a:rPr lang="fr-BE" dirty="0"/>
              <a:t>Personnel – Déplacements professionnels</a:t>
            </a:r>
          </a:p>
          <a:p>
            <a:r>
              <a:rPr lang="fr-BE" dirty="0"/>
              <a:t>Nombre de sites fréquentés</a:t>
            </a:r>
          </a:p>
          <a:p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00A22B-ED88-4397-9606-A57D0FB428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5CF28FA-9D5B-49A6-97E6-12669682F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4320EE9F-DB6F-40CB-A5CF-0CC76260E1CC}" type="slidenum">
              <a:rPr lang="fr-BE" smtClean="0"/>
              <a:t>22</a:t>
            </a:fld>
            <a:endParaRPr lang="fr-BE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95C16D2-5ED2-4981-80CC-C8824C43AA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3180598"/>
              </p:ext>
            </p:extLst>
          </p:nvPr>
        </p:nvGraphicFramePr>
        <p:xfrm>
          <a:off x="739588" y="1452282"/>
          <a:ext cx="10784541" cy="45585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86012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697EA96-9F76-4EA8-B9D5-FA8E9A4B8B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8441885" cy="431800"/>
          </a:xfrm>
        </p:spPr>
        <p:txBody>
          <a:bodyPr/>
          <a:lstStyle/>
          <a:p>
            <a:r>
              <a:rPr lang="fr-BE" dirty="0"/>
              <a:t>Part modale des déplacements professionnels (niveau global UCLouvain)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496030-FC27-444B-B65A-BE81E566E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45991D-5846-47A4-8F7A-D4909D7372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57D2F6DC-3DBF-4B93-A192-ACC748AFAABC}" type="slidenum">
              <a:rPr lang="fr-BE" smtClean="0"/>
              <a:t>23</a:t>
            </a:fld>
            <a:endParaRPr lang="fr-BE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132BA04-4E56-4465-BC20-1478580F69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875142"/>
              </p:ext>
            </p:extLst>
          </p:nvPr>
        </p:nvGraphicFramePr>
        <p:xfrm>
          <a:off x="2652651" y="1962369"/>
          <a:ext cx="6886697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194">
                  <a:extLst>
                    <a:ext uri="{9D8B030D-6E8A-4147-A177-3AD203B41FA5}">
                      <a16:colId xmlns:a16="http://schemas.microsoft.com/office/drawing/2014/main" val="625791312"/>
                    </a:ext>
                  </a:extLst>
                </a:gridCol>
                <a:gridCol w="3476503">
                  <a:extLst>
                    <a:ext uri="{9D8B030D-6E8A-4147-A177-3AD203B41FA5}">
                      <a16:colId xmlns:a16="http://schemas.microsoft.com/office/drawing/2014/main" val="34254372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Déplacements professionnels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%Travailleurs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0601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932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Voiture personnelle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05613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Voiture de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194622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21259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Transports publics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06540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2695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50857528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C9A15B8-E705-44A0-A9DA-0F9302477FE7}"/>
              </a:ext>
            </a:extLst>
          </p:cNvPr>
          <p:cNvSpPr txBox="1"/>
          <p:nvPr/>
        </p:nvSpPr>
        <p:spPr>
          <a:xfrm>
            <a:off x="1674778" y="5122033"/>
            <a:ext cx="8842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52% des répondants à l’enquête qui « effectuent des déplacements intersites au cours d’une même journée au moins 10 fois par an » (N=232) pensent « </a:t>
            </a:r>
            <a:r>
              <a:rPr lang="fr-BE" i="1" dirty="0"/>
              <a:t>qu’à l’avenir, une partie de leurs déplacements intersites </a:t>
            </a:r>
            <a:r>
              <a:rPr lang="fr-FR" i="1" dirty="0"/>
              <a:t>seront remplacés par des événements à distance</a:t>
            </a:r>
            <a:r>
              <a:rPr lang="fr-FR" dirty="0"/>
              <a:t>’, 39% plutôt non, et 9% sont neutres sur la question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24467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E5EF23D4-8F59-4143-A5F5-B73B11B099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Personnel - Télétravail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8C429AB-CD82-4F2C-8884-252225D884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C518684-459D-4031-AEE1-684D4416FE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A650B2E1-36AB-4D86-BF93-94A618C2FF0B}" type="slidenum">
              <a:rPr lang="fr-BE" smtClean="0"/>
              <a:t>24</a:t>
            </a:fld>
            <a:endParaRPr lang="fr-BE" dirty="0"/>
          </a:p>
        </p:txBody>
      </p:sp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7E466031-621C-47A6-952C-94CA3469D3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7965545"/>
              </p:ext>
            </p:extLst>
          </p:nvPr>
        </p:nvGraphicFramePr>
        <p:xfrm>
          <a:off x="606865" y="1429326"/>
          <a:ext cx="6689862" cy="4814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C31CE7CD-9AA7-434F-B30B-F9FB09666332}"/>
              </a:ext>
            </a:extLst>
          </p:cNvPr>
          <p:cNvSpPr txBox="1"/>
          <p:nvPr/>
        </p:nvSpPr>
        <p:spPr>
          <a:xfrm>
            <a:off x="5110445" y="1401832"/>
            <a:ext cx="647469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 14% du personnel déclare déjà bénéficier de la possibilité de</a:t>
            </a:r>
          </a:p>
          <a:p>
            <a:r>
              <a:rPr lang="fr-BE" dirty="0">
                <a:sym typeface="Symbol" panose="05050102010706020507" pitchFamily="18" charset="2"/>
              </a:rPr>
              <a:t>      faire jusqu’à 2 jours de télétravail</a:t>
            </a:r>
          </a:p>
          <a:p>
            <a:r>
              <a:rPr lang="fr-BE" dirty="0">
                <a:sym typeface="Symbol" panose="05050102010706020507" pitchFamily="18" charset="2"/>
              </a:rPr>
              <a:t> 15% ne se sent pas concerné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BE" dirty="0">
                <a:sym typeface="Symbol" panose="05050102010706020507" pitchFamily="18" charset="2"/>
              </a:rPr>
              <a:t>La mesure </a:t>
            </a:r>
            <a:r>
              <a:rPr lang="fr-BE" dirty="0" err="1">
                <a:sym typeface="Symbol" panose="05050102010706020507" pitchFamily="18" charset="2"/>
              </a:rPr>
              <a:t>encourgerait</a:t>
            </a:r>
            <a:r>
              <a:rPr lang="fr-BE" dirty="0">
                <a:sym typeface="Symbol" panose="05050102010706020507" pitchFamily="18" charset="2"/>
              </a:rPr>
              <a:t> 52% des travailleurs à adopter des</a:t>
            </a:r>
          </a:p>
          <a:p>
            <a:r>
              <a:rPr lang="fr-BE" dirty="0">
                <a:sym typeface="Symbol" panose="05050102010706020507" pitchFamily="18" charset="2"/>
              </a:rPr>
              <a:t>      habitudes de mobilité plus durables</a:t>
            </a:r>
          </a:p>
          <a:p>
            <a:r>
              <a:rPr lang="fr-BE" dirty="0">
                <a:sym typeface="Symbol" panose="05050102010706020507" pitchFamily="18" charset="2"/>
              </a:rPr>
              <a:t> Davantage à Mons</a:t>
            </a:r>
          </a:p>
        </p:txBody>
      </p:sp>
    </p:spTree>
    <p:extLst>
      <p:ext uri="{BB962C8B-B14F-4D97-AF65-F5344CB8AC3E}">
        <p14:creationId xmlns:p14="http://schemas.microsoft.com/office/powerpoint/2010/main" val="3703610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617713F6-4F44-4FB2-878A-17A67149B2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6785827" cy="431800"/>
          </a:xfrm>
        </p:spPr>
        <p:txBody>
          <a:bodyPr/>
          <a:lstStyle/>
          <a:p>
            <a:r>
              <a:rPr lang="fr-BE" dirty="0"/>
              <a:t>Télétravail : résultats de l’enquête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043FB0F1-FC56-4F0E-B9DD-10EE72A9E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002461A8-5124-4549-B40D-CCB6CC6769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BE06ACC7-90A7-47B0-8680-6081C5AB7BB4}" type="slidenum">
              <a:rPr lang="fr-BE" smtClean="0"/>
              <a:t>25</a:t>
            </a:fld>
            <a:endParaRPr lang="fr-BE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1EE7F250-57F0-4B3D-B6E5-332356B127C6}"/>
              </a:ext>
            </a:extLst>
          </p:cNvPr>
          <p:cNvGraphicFramePr>
            <a:graphicFrameLocks noGrp="1"/>
          </p:cNvGraphicFramePr>
          <p:nvPr/>
        </p:nvGraphicFramePr>
        <p:xfrm>
          <a:off x="3684095" y="2231442"/>
          <a:ext cx="541866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83331265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271917961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47261065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883605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Télétravail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Actuel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Souhait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13316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Oui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5295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Jours/</a:t>
                      </a:r>
                      <a:r>
                        <a:rPr lang="fr-BE" dirty="0" err="1"/>
                        <a:t>sem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1j/</a:t>
                      </a:r>
                      <a:r>
                        <a:rPr lang="fr-BE" dirty="0" err="1"/>
                        <a:t>sem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890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2j/</a:t>
                      </a:r>
                      <a:r>
                        <a:rPr lang="fr-BE" dirty="0" err="1"/>
                        <a:t>sem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429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3j+/</a:t>
                      </a:r>
                      <a:r>
                        <a:rPr lang="fr-BE" dirty="0" err="1"/>
                        <a:t>sem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14%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385483"/>
                  </a:ext>
                </a:extLst>
              </a:tr>
            </a:tbl>
          </a:graphicData>
        </a:graphic>
      </p:graphicFrame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149E93AA-7035-4329-8345-0F7E8D34B2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 dirty="0"/>
              <a:t>Chiffres redressés de l’enquête (télétravail structurel et occasionnel)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Chiffres ARH </a:t>
            </a:r>
          </a:p>
          <a:p>
            <a:pPr lvl="1"/>
            <a:r>
              <a:rPr lang="fr-BE" dirty="0"/>
              <a:t>500+ convention de télétravail signées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78F9E63-C338-4FE8-8D63-E27D9A8FCCE3}"/>
              </a:ext>
            </a:extLst>
          </p:cNvPr>
          <p:cNvSpPr txBox="1"/>
          <p:nvPr/>
        </p:nvSpPr>
        <p:spPr>
          <a:xfrm>
            <a:off x="9172575" y="3708056"/>
            <a:ext cx="181927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BE" dirty="0">
                <a:sym typeface="Symbol" panose="05050102010706020507" pitchFamily="18" charset="2"/>
              </a:rPr>
              <a:t> </a:t>
            </a:r>
            <a:r>
              <a:rPr lang="fr-BE" dirty="0"/>
              <a:t>Effet </a:t>
            </a:r>
            <a:r>
              <a:rPr lang="fr-BE" dirty="0" err="1"/>
              <a:t>covid</a:t>
            </a:r>
            <a:r>
              <a:rPr lang="fr-B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2028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C747DAB-C2E0-47EB-8CB2-B0C746033B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9088678" cy="431800"/>
          </a:xfrm>
        </p:spPr>
        <p:txBody>
          <a:bodyPr/>
          <a:lstStyle/>
          <a:p>
            <a:r>
              <a:rPr lang="fr-BE" dirty="0"/>
              <a:t>Attitude du personnel concernant la mobilité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FF4686E-5F58-4A2B-9EB1-88E1EA082C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F58845-89C4-459C-B18C-A40687BC00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E7835BCB-6C74-4CD4-9D2C-E6D5B223A728}" type="slidenum">
              <a:rPr lang="fr-BE" smtClean="0"/>
              <a:t>26</a:t>
            </a:fld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4979AD7-C754-4A8E-B7D7-E2B6C907A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BE" dirty="0"/>
              <a:t>81% du personnel se disent en faveur de la création d’autoroutes cyclables</a:t>
            </a:r>
          </a:p>
          <a:p>
            <a:r>
              <a:rPr lang="fr-BE" dirty="0"/>
              <a:t>79% sont d’accord avec le fait que les politiques de mobilité devraient viser à réduire les déplacements par une autre organisation du temps et de l'espace (horaires flexibles, télétravail, coworking, etc.)</a:t>
            </a:r>
          </a:p>
          <a:p>
            <a:r>
              <a:rPr lang="fr-BE" dirty="0"/>
              <a:t>4% trouvent que la circulation automobile devrait être prioritaire par rapport aux transport en commun</a:t>
            </a:r>
          </a:p>
          <a:p>
            <a:r>
              <a:rPr lang="fr-BE" dirty="0"/>
              <a:t>52% déclarent qu’il faudrait encourager les motorisation alternatives</a:t>
            </a:r>
          </a:p>
          <a:p>
            <a:r>
              <a:rPr lang="fr-BE" dirty="0"/>
              <a:t>70% estiment qu’il faudrait encourager le covoiturage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8341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34CFD79-8D78-418B-91CC-56C2D07B0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Etudiants</a:t>
            </a:r>
          </a:p>
        </p:txBody>
      </p:sp>
    </p:spTree>
    <p:extLst>
      <p:ext uri="{BB962C8B-B14F-4D97-AF65-F5344CB8AC3E}">
        <p14:creationId xmlns:p14="http://schemas.microsoft.com/office/powerpoint/2010/main" val="27948656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4E67A61-EA70-4D52-B5FE-1ADF8850C1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10888449" cy="431800"/>
          </a:xfrm>
        </p:spPr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Etudiant·es</a:t>
            </a:r>
            <a:r>
              <a:rPr lang="fr-BE" dirty="0">
                <a:solidFill>
                  <a:schemeClr val="bg1"/>
                </a:solidFill>
              </a:rPr>
              <a:t> - Distance lieu de résidence – lieu d’étude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29250C9-44E6-475C-A458-42D9B899C4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18DF554-3185-4C60-8758-ABB39D0E69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1E36CD66-9CCB-499D-81A1-D995CC8416D2}" type="slidenum">
              <a:rPr lang="fr-BE" smtClean="0"/>
              <a:t>28</a:t>
            </a:fld>
            <a:endParaRPr lang="fr-BE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1DA90B14-562C-4D55-A087-B5ED562454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99508"/>
              </p:ext>
            </p:extLst>
          </p:nvPr>
        </p:nvGraphicFramePr>
        <p:xfrm>
          <a:off x="1200150" y="1199515"/>
          <a:ext cx="9344025" cy="5299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AD728A6F-2C01-42B4-9FB7-1BDADBB2C07F}"/>
              </a:ext>
            </a:extLst>
          </p:cNvPr>
          <p:cNvSpPr txBox="1"/>
          <p:nvPr/>
        </p:nvSpPr>
        <p:spPr>
          <a:xfrm>
            <a:off x="964183" y="4822825"/>
            <a:ext cx="502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49%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62%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73%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37%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64%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38%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51%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1DA5B7D-247A-4679-BBF6-9E3A89D42A8F}"/>
              </a:ext>
            </a:extLst>
          </p:cNvPr>
          <p:cNvSpPr txBox="1"/>
          <p:nvPr/>
        </p:nvSpPr>
        <p:spPr>
          <a:xfrm>
            <a:off x="10383328" y="4822825"/>
            <a:ext cx="502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b="1" dirty="0">
                <a:solidFill>
                  <a:srgbClr val="FF0000"/>
                </a:solidFill>
              </a:rPr>
              <a:t>9%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9%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1%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10%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2%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23%</a:t>
            </a:r>
          </a:p>
          <a:p>
            <a:r>
              <a:rPr lang="fr-BE" sz="1200" b="1" dirty="0">
                <a:solidFill>
                  <a:srgbClr val="FF0000"/>
                </a:solidFill>
              </a:rPr>
              <a:t>9%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E4CE52D-BB93-4BF2-9F1F-DA4995A6808B}"/>
              </a:ext>
            </a:extLst>
          </p:cNvPr>
          <p:cNvSpPr txBox="1"/>
          <p:nvPr/>
        </p:nvSpPr>
        <p:spPr>
          <a:xfrm>
            <a:off x="1200149" y="6499225"/>
            <a:ext cx="106005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« </a:t>
            </a:r>
            <a:r>
              <a:rPr lang="fr-FR" sz="1100" b="1" u="sng" dirty="0"/>
              <a:t>lieu de résidence</a:t>
            </a:r>
            <a:r>
              <a:rPr lang="fr-FR" sz="1100" b="1" dirty="0"/>
              <a:t> » = l’adresse où vous résidez habituellement (adresse de fait, par exemple le kot), pas nécessairement le domicile</a:t>
            </a:r>
            <a:endParaRPr lang="fr-BE" sz="1100" dirty="0"/>
          </a:p>
        </p:txBody>
      </p:sp>
    </p:spTree>
    <p:extLst>
      <p:ext uri="{BB962C8B-B14F-4D97-AF65-F5344CB8AC3E}">
        <p14:creationId xmlns:p14="http://schemas.microsoft.com/office/powerpoint/2010/main" val="3924388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359D232-72CB-4CDC-9F4A-7BD3D96699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249041"/>
            <a:ext cx="9698278" cy="431800"/>
          </a:xfrm>
        </p:spPr>
        <p:txBody>
          <a:bodyPr/>
          <a:lstStyle/>
          <a:p>
            <a:r>
              <a:rPr lang="fr-BE" dirty="0">
                <a:solidFill>
                  <a:schemeClr val="bg1"/>
                </a:solidFill>
              </a:rPr>
              <a:t>Etudiants résidant sur site </a:t>
            </a:r>
          </a:p>
          <a:p>
            <a:r>
              <a:rPr lang="fr-BE" dirty="0">
                <a:solidFill>
                  <a:schemeClr val="bg1"/>
                </a:solidFill>
              </a:rPr>
              <a:t>(sur base du code postal)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6D2C73-2CEE-4725-AC3C-084A6BE67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3636098-D235-4621-8910-38D0F604B6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EEB3E395-06D3-422D-A756-ADD32515EA16}" type="slidenum">
              <a:rPr lang="fr-BE" smtClean="0"/>
              <a:t>29</a:t>
            </a:fld>
            <a:endParaRPr lang="fr-BE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4B2E7223-26AA-4983-B383-13C6A8D387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1769353"/>
              </p:ext>
            </p:extLst>
          </p:nvPr>
        </p:nvGraphicFramePr>
        <p:xfrm>
          <a:off x="606865" y="1458097"/>
          <a:ext cx="10620953" cy="4473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8198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856035" y="2878926"/>
            <a:ext cx="10428050" cy="1019324"/>
          </a:xfrm>
        </p:spPr>
        <p:txBody>
          <a:bodyPr/>
          <a:lstStyle/>
          <a:p>
            <a:r>
              <a:rPr lang="fr-BE" dirty="0"/>
              <a:t>Introduction et contexte</a:t>
            </a:r>
          </a:p>
        </p:txBody>
      </p:sp>
    </p:spTree>
    <p:extLst>
      <p:ext uri="{BB962C8B-B14F-4D97-AF65-F5344CB8AC3E}">
        <p14:creationId xmlns:p14="http://schemas.microsoft.com/office/powerpoint/2010/main" val="352067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18BA669-68F5-4557-956A-2E5164078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7060760" cy="431800"/>
          </a:xfrm>
        </p:spPr>
        <p:txBody>
          <a:bodyPr/>
          <a:lstStyle/>
          <a:p>
            <a:r>
              <a:rPr lang="fr-BE" dirty="0">
                <a:solidFill>
                  <a:schemeClr val="bg1"/>
                </a:solidFill>
              </a:rPr>
              <a:t>Mode principal - </a:t>
            </a:r>
            <a:r>
              <a:rPr lang="fr-BE" dirty="0" err="1">
                <a:solidFill>
                  <a:schemeClr val="bg1"/>
                </a:solidFill>
              </a:rPr>
              <a:t>Etudiant·es</a:t>
            </a:r>
            <a:endParaRPr lang="fr-BE" dirty="0">
              <a:solidFill>
                <a:schemeClr val="bg1"/>
              </a:solidFill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F196088-B85D-4C7B-8CC3-5F6423BC60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E2152F-7BB1-4282-9D0C-B74F4BB3D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5FBBFCC5-E510-479B-BE6D-50A8A99E42C9}" type="slidenum">
              <a:rPr lang="fr-BE" smtClean="0"/>
              <a:t>30</a:t>
            </a:fld>
            <a:endParaRPr lang="fr-BE"/>
          </a:p>
        </p:txBody>
      </p:sp>
      <p:graphicFrame>
        <p:nvGraphicFramePr>
          <p:cNvPr id="13" name="Content Placeholder 3">
            <a:extLst>
              <a:ext uri="{FF2B5EF4-FFF2-40B4-BE49-F238E27FC236}">
                <a16:creationId xmlns:a16="http://schemas.microsoft.com/office/drawing/2014/main" id="{C9C11D18-297E-4BFC-8646-FBF90C61DB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276799"/>
              </p:ext>
            </p:extLst>
          </p:nvPr>
        </p:nvGraphicFramePr>
        <p:xfrm>
          <a:off x="453911" y="1936284"/>
          <a:ext cx="1808276" cy="2552700"/>
        </p:xfrm>
        <a:graphic>
          <a:graphicData uri="http://schemas.openxmlformats.org/drawingml/2006/table">
            <a:tbl>
              <a:tblPr firstRow="1" firstCol="1">
                <a:tableStyleId>{6E25E649-3F16-4E02-A733-19D2CDBF48F0}</a:tableStyleId>
              </a:tblPr>
              <a:tblGrid>
                <a:gridCol w="1420975">
                  <a:extLst>
                    <a:ext uri="{9D8B030D-6E8A-4147-A177-3AD203B41FA5}">
                      <a16:colId xmlns:a16="http://schemas.microsoft.com/office/drawing/2014/main" val="3816383698"/>
                    </a:ext>
                  </a:extLst>
                </a:gridCol>
                <a:gridCol w="387301">
                  <a:extLst>
                    <a:ext uri="{9D8B030D-6E8A-4147-A177-3AD203B41FA5}">
                      <a16:colId xmlns:a16="http://schemas.microsoft.com/office/drawing/2014/main" val="2078768213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>
                          <a:effectLst/>
                        </a:rPr>
                        <a:t>Mode principal - Liste générale</a:t>
                      </a:r>
                      <a:endParaRPr lang="fr-BE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%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647757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Voiture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21%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3493529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u="none" strike="noStrike" dirty="0">
                          <a:effectLst/>
                        </a:rPr>
                        <a:t>Covoiturage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4%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238009453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200" u="none" strike="noStrike" dirty="0">
                          <a:effectLst/>
                        </a:rPr>
                        <a:t>Moto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0%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6998597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Train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17%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4794463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TPU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20%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1540114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	Metro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6%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0915855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	Tram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>
                          <a:effectLst/>
                        </a:rPr>
                        <a:t>2%</a:t>
                      </a:r>
                      <a:endParaRPr lang="fr-B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7125458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	Bus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12%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63541561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Vélo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3%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46028388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Marche à pied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35%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8563001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fr-BE" sz="1200" u="none" strike="noStrike" dirty="0">
                          <a:effectLst/>
                        </a:rPr>
                        <a:t>Micromobilité</a:t>
                      </a:r>
                      <a:endParaRPr lang="fr-BE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100" u="none" strike="noStrike" dirty="0">
                          <a:effectLst/>
                        </a:rPr>
                        <a:t>0%</a:t>
                      </a:r>
                      <a:endParaRPr lang="fr-B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36891340"/>
                  </a:ext>
                </a:extLst>
              </a:tr>
            </a:tbl>
          </a:graphicData>
        </a:graphic>
      </p:graphicFrame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5E7BF067-4794-4CA3-BBD6-D19513820B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288056"/>
              </p:ext>
            </p:extLst>
          </p:nvPr>
        </p:nvGraphicFramePr>
        <p:xfrm>
          <a:off x="3067665" y="1936285"/>
          <a:ext cx="8514735" cy="4061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81886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C9289EE-B6E2-4A76-9852-9FB527F7EF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125" y="2878926"/>
            <a:ext cx="11868150" cy="1019324"/>
          </a:xfrm>
        </p:spPr>
        <p:txBody>
          <a:bodyPr/>
          <a:lstStyle/>
          <a:p>
            <a:r>
              <a:rPr lang="fr-BE" dirty="0"/>
              <a:t>Accessibilité et équipements</a:t>
            </a:r>
          </a:p>
        </p:txBody>
      </p:sp>
    </p:spTree>
    <p:extLst>
      <p:ext uri="{BB962C8B-B14F-4D97-AF65-F5344CB8AC3E}">
        <p14:creationId xmlns:p14="http://schemas.microsoft.com/office/powerpoint/2010/main" val="14564116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0C95792-29C0-4B63-8047-F6ABBB3558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Stationnement voitures et vélos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A8B0FA-8344-452E-80ED-BAD1AF6B9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C4FA84-DF92-44DF-AC8F-9B51C727F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2BC2F4A5-14E3-45C1-AD9A-D6A309786080}" type="slidenum">
              <a:rPr lang="fr-BE" smtClean="0"/>
              <a:t>32</a:t>
            </a:fld>
            <a:endParaRPr lang="fr-BE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4CCBC5BA-E5A9-4588-87E5-655806FC32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425040"/>
              </p:ext>
            </p:extLst>
          </p:nvPr>
        </p:nvGraphicFramePr>
        <p:xfrm>
          <a:off x="2032000" y="2476348"/>
          <a:ext cx="8128002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81190650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33491002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5891855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59442062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00161990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7675581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Nombre de places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Louvain-la-Neuve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Woluwe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Saint Gilles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Mons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Tournai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3624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Auto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3.371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819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327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295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/>
                        <a:t>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711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351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20083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9914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0C95792-29C0-4B63-8047-F6ABBB3558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8346635" cy="431800"/>
          </a:xfrm>
        </p:spPr>
        <p:txBody>
          <a:bodyPr/>
          <a:lstStyle/>
          <a:p>
            <a:r>
              <a:rPr lang="fr-BE" altLang="fr-FR" dirty="0"/>
              <a:t>Accessibilité</a:t>
            </a:r>
            <a:r>
              <a:rPr lang="fr-BE" altLang="fr-FR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BE" altLang="fr-FR" dirty="0"/>
              <a:t>des transports en commun</a:t>
            </a: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A8B0FA-8344-452E-80ED-BAD1AF6B92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C4FA84-DF92-44DF-AC8F-9B51C727F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0398F2B9-F487-4927-8CDF-D512ECA40CF2}" type="slidenum">
              <a:rPr lang="fr-BE" smtClean="0"/>
              <a:t>33</a:t>
            </a:fld>
            <a:endParaRPr lang="fr-BE" dirty="0"/>
          </a:p>
        </p:txBody>
      </p:sp>
      <p:graphicFrame>
        <p:nvGraphicFramePr>
          <p:cNvPr id="6" name="Espace réservé du contenu 3">
            <a:extLst>
              <a:ext uri="{FF2B5EF4-FFF2-40B4-BE49-F238E27FC236}">
                <a16:creationId xmlns:a16="http://schemas.microsoft.com/office/drawing/2014/main" id="{82FA932D-4F52-4241-8A18-08D89E7C32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071410"/>
              </p:ext>
            </p:extLst>
          </p:nvPr>
        </p:nvGraphicFramePr>
        <p:xfrm>
          <a:off x="1788468" y="1743100"/>
          <a:ext cx="7776865" cy="3634089"/>
        </p:xfrm>
        <a:graphic>
          <a:graphicData uri="http://schemas.openxmlformats.org/drawingml/2006/table">
            <a:tbl>
              <a:tblPr/>
              <a:tblGrid>
                <a:gridCol w="15473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5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59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59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59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9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529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LLN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Woluwe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</a:t>
                      </a:r>
                      <a:r>
                        <a:rPr lang="fr-BE" sz="1800" b="1" i="0" u="none" strike="noStrike" baseline="0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Gilles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Mons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Tournai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Train (&lt;1 km)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 Lijn (&lt; 500m)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TEC (&lt; 500m)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9140"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STIB (&lt; 500m)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Oui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7964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18423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AA935154-7DE9-441C-A12D-3A4577FF56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Objectifs</a:t>
            </a:r>
          </a:p>
        </p:txBody>
      </p:sp>
    </p:spTree>
    <p:extLst>
      <p:ext uri="{BB962C8B-B14F-4D97-AF65-F5344CB8AC3E}">
        <p14:creationId xmlns:p14="http://schemas.microsoft.com/office/powerpoint/2010/main" val="1689278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9B78387-F994-4618-9720-B949C2AEB2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Objectifs Globaux UCLouvain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4FA46359-05A7-48B6-A013-7EC61DF45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ED939DA-9DCC-448D-AC79-A4A5631D8F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7133028F-1F18-48BE-90B1-66B6A7AD6A25}" type="slidenum">
              <a:rPr lang="fr-BE" smtClean="0"/>
              <a:t>35</a:t>
            </a:fld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794AF1C-E0E4-4A29-8272-83CC0E6A20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BE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EE167B79-6D5F-461F-9924-266F722FD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943668"/>
              </p:ext>
            </p:extLst>
          </p:nvPr>
        </p:nvGraphicFramePr>
        <p:xfrm>
          <a:off x="964182" y="1440180"/>
          <a:ext cx="10365746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146">
                  <a:extLst>
                    <a:ext uri="{9D8B030D-6E8A-4147-A177-3AD203B41FA5}">
                      <a16:colId xmlns:a16="http://schemas.microsoft.com/office/drawing/2014/main" val="3644497944"/>
                    </a:ext>
                  </a:extLst>
                </a:gridCol>
                <a:gridCol w="1470100">
                  <a:extLst>
                    <a:ext uri="{9D8B030D-6E8A-4147-A177-3AD203B41FA5}">
                      <a16:colId xmlns:a16="http://schemas.microsoft.com/office/drawing/2014/main" val="2794061239"/>
                    </a:ext>
                  </a:extLst>
                </a:gridCol>
                <a:gridCol w="1470100">
                  <a:extLst>
                    <a:ext uri="{9D8B030D-6E8A-4147-A177-3AD203B41FA5}">
                      <a16:colId xmlns:a16="http://schemas.microsoft.com/office/drawing/2014/main" val="2861279071"/>
                    </a:ext>
                  </a:extLst>
                </a:gridCol>
                <a:gridCol w="1470100">
                  <a:extLst>
                    <a:ext uri="{9D8B030D-6E8A-4147-A177-3AD203B41FA5}">
                      <a16:colId xmlns:a16="http://schemas.microsoft.com/office/drawing/2014/main" val="2405989820"/>
                    </a:ext>
                  </a:extLst>
                </a:gridCol>
                <a:gridCol w="1470100">
                  <a:extLst>
                    <a:ext uri="{9D8B030D-6E8A-4147-A177-3AD203B41FA5}">
                      <a16:colId xmlns:a16="http://schemas.microsoft.com/office/drawing/2014/main" val="2157830707"/>
                    </a:ext>
                  </a:extLst>
                </a:gridCol>
                <a:gridCol w="1470100">
                  <a:extLst>
                    <a:ext uri="{9D8B030D-6E8A-4147-A177-3AD203B41FA5}">
                      <a16:colId xmlns:a16="http://schemas.microsoft.com/office/drawing/2014/main" val="1513740755"/>
                    </a:ext>
                  </a:extLst>
                </a:gridCol>
                <a:gridCol w="1470100">
                  <a:extLst>
                    <a:ext uri="{9D8B030D-6E8A-4147-A177-3AD203B41FA5}">
                      <a16:colId xmlns:a16="http://schemas.microsoft.com/office/drawing/2014/main" val="14555809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Mode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Travailleurs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Etudiants</a:t>
                      </a:r>
                    </a:p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Proposition 2023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Proposition 2023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09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20%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4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Covoiturage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4%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854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Moto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0%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376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Train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19%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8420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TPU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21%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42267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Vélo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3%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057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Marche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32%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623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Micromobilité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BE" dirty="0"/>
                        <a:t>1%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935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82374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29B3938-0797-45F7-AB42-91708E91C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10620953" cy="431800"/>
          </a:xfrm>
        </p:spPr>
        <p:txBody>
          <a:bodyPr/>
          <a:lstStyle/>
          <a:p>
            <a:r>
              <a:rPr lang="fr-BE" dirty="0"/>
              <a:t>Mode principal: objectifs 2023-2030 pour le Personnel</a:t>
            </a:r>
          </a:p>
        </p:txBody>
      </p:sp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B45E4A0-A514-44FA-8701-D8676C3842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F9BCCF33-B8C7-4D66-89E0-4A9D5DF99766}" type="slidenum">
              <a:rPr lang="fr-BE" smtClean="0"/>
              <a:t>36</a:t>
            </a:fld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356C226-3F47-43C2-93F9-A99E8A2C23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BE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B5B464FB-3702-485C-8033-D7D822FD36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606804"/>
              </p:ext>
            </p:extLst>
          </p:nvPr>
        </p:nvGraphicFramePr>
        <p:xfrm>
          <a:off x="2520950" y="1901190"/>
          <a:ext cx="7109778" cy="3055620"/>
        </p:xfrm>
        <a:graphic>
          <a:graphicData uri="http://schemas.openxmlformats.org/drawingml/2006/table">
            <a:tbl>
              <a:tblPr/>
              <a:tblGrid>
                <a:gridCol w="1587500">
                  <a:extLst>
                    <a:ext uri="{9D8B030D-6E8A-4147-A177-3AD203B41FA5}">
                      <a16:colId xmlns:a16="http://schemas.microsoft.com/office/drawing/2014/main" val="3681224349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089085134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67384819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77009548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81144234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157727108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552023954"/>
                    </a:ext>
                  </a:extLst>
                </a:gridCol>
                <a:gridCol w="1064578">
                  <a:extLst>
                    <a:ext uri="{9D8B030D-6E8A-4147-A177-3AD203B41FA5}">
                      <a16:colId xmlns:a16="http://schemas.microsoft.com/office/drawing/2014/main" val="3961254785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198846201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Travailleurs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Historique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Evolution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774567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 Principal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2021-2030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69315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Voiture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BEE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2227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Covoiturage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+50%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87517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5208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02623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2256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Vélo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F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6D3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53013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+17%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8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0161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Micromobilité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852792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2D9EE61D-D8BD-4647-BD30-4FC942E09DEE}"/>
              </a:ext>
            </a:extLst>
          </p:cNvPr>
          <p:cNvSpPr txBox="1"/>
          <p:nvPr/>
        </p:nvSpPr>
        <p:spPr>
          <a:xfrm>
            <a:off x="1055878" y="5107459"/>
            <a:ext cx="1017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Outre une action sur le mode de transport, le télétravail permet de limiter les déplacements et donc d’améliorer le bilan carbone de l’université (voir plus loin pour les propositions)</a:t>
            </a:r>
          </a:p>
        </p:txBody>
      </p:sp>
    </p:spTree>
    <p:extLst>
      <p:ext uri="{BB962C8B-B14F-4D97-AF65-F5344CB8AC3E}">
        <p14:creationId xmlns:p14="http://schemas.microsoft.com/office/powerpoint/2010/main" val="4939291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6350707B-DD06-4CB5-AD40-C2C483E5B5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9900422" cy="431800"/>
          </a:xfrm>
        </p:spPr>
        <p:txBody>
          <a:bodyPr/>
          <a:lstStyle/>
          <a:p>
            <a:r>
              <a:rPr lang="fr-BE" dirty="0"/>
              <a:t>Mode principal: objectifs 2023-2030 pour le Personnel</a:t>
            </a:r>
          </a:p>
          <a:p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0BF3704-DD3D-4BFB-BB3E-FA4D243960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DB0BD494-7293-44D6-A883-36B6A7B3E36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C05502CB-E915-45D6-B4BE-BDA91C49B81A}" type="slidenum">
              <a:rPr lang="fr-BE" smtClean="0"/>
              <a:t>37</a:t>
            </a:fld>
            <a:endParaRPr lang="fr-BE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59DC7770-E282-4DA1-B358-0BC5D3A39B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711586"/>
              </p:ext>
            </p:extLst>
          </p:nvPr>
        </p:nvGraphicFramePr>
        <p:xfrm>
          <a:off x="526473" y="1450109"/>
          <a:ext cx="11065163" cy="46563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93885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C93814F7-639A-44A3-BEB4-ED80C25B4F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/>
              <a:t>Télétravail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47441FA-AE0C-4A1F-8FF9-9E64EA07B5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BE" dirty="0"/>
              <a:t>Objectif télétravail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4AFD27D-6AF0-4A57-8AEF-41B96B1E59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1C65F1FA-6173-4968-9AD6-F27DF6FD807F}" type="slidenum">
              <a:rPr lang="fr-BE" smtClean="0"/>
              <a:t>38</a:t>
            </a:fld>
            <a:endParaRPr lang="fr-BE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D960315-832D-453B-947A-7FC266492FD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50831" y="2090919"/>
          <a:ext cx="7690338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194">
                  <a:extLst>
                    <a:ext uri="{9D8B030D-6E8A-4147-A177-3AD203B41FA5}">
                      <a16:colId xmlns:a16="http://schemas.microsoft.com/office/drawing/2014/main" val="3644497944"/>
                    </a:ext>
                  </a:extLst>
                </a:gridCol>
                <a:gridCol w="1502769">
                  <a:extLst>
                    <a:ext uri="{9D8B030D-6E8A-4147-A177-3AD203B41FA5}">
                      <a16:colId xmlns:a16="http://schemas.microsoft.com/office/drawing/2014/main" val="2794061239"/>
                    </a:ext>
                  </a:extLst>
                </a:gridCol>
                <a:gridCol w="2777375">
                  <a:extLst>
                    <a:ext uri="{9D8B030D-6E8A-4147-A177-3AD203B41FA5}">
                      <a16:colId xmlns:a16="http://schemas.microsoft.com/office/drawing/2014/main" val="2405989820"/>
                    </a:ext>
                  </a:extLst>
                </a:gridCol>
              </a:tblGrid>
              <a:tr h="22542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Télétravail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Travailleurs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09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Nbre</a:t>
                      </a:r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 conventions</a:t>
                      </a:r>
                      <a:r>
                        <a:rPr lang="fr-BE" sz="18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conclues</a:t>
                      </a:r>
                      <a:endParaRPr lang="fr-BE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47024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3B94ACF-4731-44BE-8FA4-3576B3DFF3E5}"/>
              </a:ext>
            </a:extLst>
          </p:cNvPr>
          <p:cNvSpPr/>
          <p:nvPr/>
        </p:nvSpPr>
        <p:spPr>
          <a:xfrm>
            <a:off x="837159" y="3429000"/>
            <a:ext cx="93816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fontAlgn="b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ARH: 500 conventions de télétravail structurel conclues</a:t>
            </a:r>
            <a:br>
              <a:rPr lang="fr-BE" dirty="0">
                <a:solidFill>
                  <a:schemeClr val="dk1"/>
                </a:solidFill>
              </a:rPr>
            </a:br>
            <a:endParaRPr lang="fr-BE" dirty="0">
              <a:solidFill>
                <a:schemeClr val="dk1"/>
              </a:solidFill>
            </a:endParaRPr>
          </a:p>
          <a:p>
            <a:pPr marL="742950" lvl="1" indent="-285750" fontAlgn="b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Enquête: 55% (concerne le télétravail structurel et occasionnel)</a:t>
            </a:r>
          </a:p>
          <a:p>
            <a:pPr marL="1200150" lvl="2" indent="-285750" fontAlgn="b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28% 1j/</a:t>
            </a:r>
            <a:r>
              <a:rPr lang="fr-BE" dirty="0" err="1">
                <a:solidFill>
                  <a:schemeClr val="dk1"/>
                </a:solidFill>
              </a:rPr>
              <a:t>sem</a:t>
            </a:r>
            <a:endParaRPr lang="fr-BE" dirty="0">
              <a:solidFill>
                <a:schemeClr val="dk1"/>
              </a:solidFill>
            </a:endParaRPr>
          </a:p>
          <a:p>
            <a:pPr marL="1200150" lvl="2" indent="-285750" fontAlgn="b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19% 2j/</a:t>
            </a:r>
            <a:r>
              <a:rPr lang="fr-BE" dirty="0" err="1">
                <a:solidFill>
                  <a:schemeClr val="dk1"/>
                </a:solidFill>
              </a:rPr>
              <a:t>sem</a:t>
            </a:r>
            <a:endParaRPr lang="fr-BE" dirty="0">
              <a:solidFill>
                <a:schemeClr val="dk1"/>
              </a:solidFill>
            </a:endParaRPr>
          </a:p>
          <a:p>
            <a:pPr marL="1200150" lvl="2" indent="-285750" fontAlgn="b">
              <a:buFont typeface="Arial" panose="020B0604020202020204" pitchFamily="34" charset="0"/>
              <a:buChar char="•"/>
            </a:pPr>
            <a:r>
              <a:rPr lang="fr-BE" dirty="0">
                <a:solidFill>
                  <a:schemeClr val="dk1"/>
                </a:solidFill>
              </a:rPr>
              <a:t>8% 3j+/</a:t>
            </a:r>
            <a:r>
              <a:rPr lang="fr-BE" dirty="0" err="1">
                <a:solidFill>
                  <a:schemeClr val="dk1"/>
                </a:solidFill>
              </a:rPr>
              <a:t>sem</a:t>
            </a:r>
            <a:endParaRPr lang="fr-BE" dirty="0">
              <a:solidFill>
                <a:schemeClr val="dk1"/>
              </a:solidFill>
            </a:endParaRPr>
          </a:p>
          <a:p>
            <a:pPr fontAlgn="b"/>
            <a:r>
              <a:rPr lang="fr-BE" dirty="0">
                <a:solidFill>
                  <a:schemeClr val="dk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52918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BD96A896-16AF-4C46-87E2-25966E2D38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Déplacements professionnels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2908238-9CBB-45AB-9535-DFFE838C4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986561B-6147-49A4-98FD-0CC99CFEBC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835E4CA8-3775-4E14-857A-A86FF4EA839F}" type="slidenum">
              <a:rPr lang="fr-BE" smtClean="0"/>
              <a:t>39</a:t>
            </a:fld>
            <a:endParaRPr lang="fr-BE" dirty="0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4705A7D-87DE-4661-A0C1-62C5FA0C2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7874282"/>
              </p:ext>
            </p:extLst>
          </p:nvPr>
        </p:nvGraphicFramePr>
        <p:xfrm>
          <a:off x="3420715" y="1281176"/>
          <a:ext cx="5894587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0194">
                  <a:extLst>
                    <a:ext uri="{9D8B030D-6E8A-4147-A177-3AD203B41FA5}">
                      <a16:colId xmlns:a16="http://schemas.microsoft.com/office/drawing/2014/main" val="3644497944"/>
                    </a:ext>
                  </a:extLst>
                </a:gridCol>
                <a:gridCol w="1164696">
                  <a:extLst>
                    <a:ext uri="{9D8B030D-6E8A-4147-A177-3AD203B41FA5}">
                      <a16:colId xmlns:a16="http://schemas.microsoft.com/office/drawing/2014/main" val="2794061239"/>
                    </a:ext>
                  </a:extLst>
                </a:gridCol>
                <a:gridCol w="1319697">
                  <a:extLst>
                    <a:ext uri="{9D8B030D-6E8A-4147-A177-3AD203B41FA5}">
                      <a16:colId xmlns:a16="http://schemas.microsoft.com/office/drawing/2014/main" val="24059898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Déplacements professionnels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% Travailleurs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76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fr-BE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BE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09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Voiture personnelle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947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Voiture de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8359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4895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Transports publics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16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966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 algn="l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fr-BE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704055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366E089-E381-49F4-8B79-A8D27965065E}"/>
              </a:ext>
            </a:extLst>
          </p:cNvPr>
          <p:cNvSpPr/>
          <p:nvPr/>
        </p:nvSpPr>
        <p:spPr>
          <a:xfrm>
            <a:off x="807393" y="4443931"/>
            <a:ext cx="101731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Chaque jour, le personnel UCLouvain effectue en moyenne 0,12 déplacement par personne, soit 651 déplacements professionnels par jour.</a:t>
            </a:r>
          </a:p>
          <a:p>
            <a:r>
              <a:rPr lang="fr-FR" dirty="0"/>
              <a:t>Outre l’action sur les modes, une action sur la réduction du besoin de se déplacer (téléréunion) a des effets sur la quantité de déplacements autres qu’à pied et donc sur la bilan CO</a:t>
            </a:r>
            <a:r>
              <a:rPr lang="fr-FR" baseline="-25000" dirty="0"/>
              <a:t>2</a:t>
            </a:r>
            <a:r>
              <a:rPr lang="fr-FR" dirty="0"/>
              <a:t> de l’Université</a:t>
            </a:r>
          </a:p>
          <a:p>
            <a:r>
              <a:rPr lang="fr-FR" dirty="0"/>
              <a:t>Proposition: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2023: -15% soit 553 déplacements par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2030: -40% soit  390 déplacements par jour</a:t>
            </a:r>
          </a:p>
        </p:txBody>
      </p:sp>
    </p:spTree>
    <p:extLst>
      <p:ext uri="{BB962C8B-B14F-4D97-AF65-F5344CB8AC3E}">
        <p14:creationId xmlns:p14="http://schemas.microsoft.com/office/powerpoint/2010/main" val="29746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8184068-BFE9-427F-B5F2-B8391A1359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Obligation trisannuelle pour tout employeur occupant plus de 100 travailleurs et pour chacun de ses sites comprenant plus de 30 travailleurs</a:t>
            </a:r>
          </a:p>
          <a:p>
            <a:pPr lvl="1"/>
            <a:r>
              <a:rPr lang="fr-FR" dirty="0"/>
              <a:t>Questionnaire fédéral</a:t>
            </a:r>
          </a:p>
          <a:p>
            <a:pPr lvl="1"/>
            <a:r>
              <a:rPr lang="fr-FR" dirty="0"/>
              <a:t>Questionnaire spécifique et plus contraignant pour la Région Bruxelles-Capitale</a:t>
            </a:r>
          </a:p>
          <a:p>
            <a:r>
              <a:rPr lang="fr-FR" dirty="0"/>
              <a:t>Objectif: </a:t>
            </a:r>
          </a:p>
          <a:p>
            <a:pPr lvl="1"/>
            <a:r>
              <a:rPr lang="fr-FR" dirty="0"/>
              <a:t>Collecte d'informations sur les modes de déplacements (du domicile au lieu de travail et professionnels) des membres du personnel et des visiteurs (les étudiants)</a:t>
            </a:r>
          </a:p>
          <a:p>
            <a:pPr lvl="1"/>
            <a:r>
              <a:rPr lang="fr-FR" dirty="0"/>
              <a:t>Elaboration d'un plan de déplacement d'entreprise, reprenant les mesures envisagées pour favoriser une mobilité soutenable</a:t>
            </a:r>
          </a:p>
          <a:p>
            <a:pPr marL="457200" lvl="1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3BE966F-C6E4-4001-B67F-441BDFF729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C023DC3-63B5-49DB-8CD8-4C683A4196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9F073604-C81E-4989-BDBA-B2BA253F7767}" type="slidenum">
              <a:rPr lang="fr-BE" smtClean="0"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31418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87E53187-1EDD-44AA-836C-43276FF1EF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9850546" cy="431800"/>
          </a:xfrm>
        </p:spPr>
        <p:txBody>
          <a:bodyPr/>
          <a:lstStyle/>
          <a:p>
            <a:r>
              <a:rPr lang="fr-BE" dirty="0">
                <a:solidFill>
                  <a:schemeClr val="bg1"/>
                </a:solidFill>
              </a:rPr>
              <a:t>Mode principal: objectifs 2023-2030 pour les </a:t>
            </a:r>
            <a:r>
              <a:rPr lang="fr-BE" dirty="0" err="1">
                <a:solidFill>
                  <a:schemeClr val="bg1"/>
                </a:solidFill>
              </a:rPr>
              <a:t>Etudiant·es</a:t>
            </a:r>
            <a:endParaRPr lang="fr-BE" dirty="0">
              <a:solidFill>
                <a:schemeClr val="bg1"/>
              </a:solidFill>
            </a:endParaRPr>
          </a:p>
          <a:p>
            <a:endParaRPr lang="fr-BE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09BE1CD-A29B-45AE-BCDD-6AE286BA1C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9175C27-DA73-45DE-B42D-EB2BF00210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E23CEA25-69A4-4646-87C3-2994F10D324A}" type="slidenum">
              <a:rPr lang="fr-BE" smtClean="0"/>
              <a:t>40</a:t>
            </a:fld>
            <a:endParaRPr lang="fr-BE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E8F6694-15E6-411B-91D1-2CEA3CA881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634662"/>
              </p:ext>
            </p:extLst>
          </p:nvPr>
        </p:nvGraphicFramePr>
        <p:xfrm>
          <a:off x="2871108" y="1912620"/>
          <a:ext cx="6500178" cy="3032760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701490036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831904235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831996325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3488165962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129804793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668042485"/>
                    </a:ext>
                  </a:extLst>
                </a:gridCol>
                <a:gridCol w="1064578">
                  <a:extLst>
                    <a:ext uri="{9D8B030D-6E8A-4147-A177-3AD203B41FA5}">
                      <a16:colId xmlns:a16="http://schemas.microsoft.com/office/drawing/2014/main" val="3879127856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85807307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Etudiant·es</a:t>
                      </a:r>
                      <a:endParaRPr lang="fr-BE" sz="18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Historique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Objectifs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Evolution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383721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Mode Principal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2021-2023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B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2021-2030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576848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Voiture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1C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-24%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237995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Covoiturage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33324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19112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Train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7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55601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TPU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+10%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F3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79147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Vélo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+33%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0DDBD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+67%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BE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74215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Marche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84941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Micromobilité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fr-B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0%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56622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2BDE2642-D4A4-4336-A4FE-EA5939E84F68}"/>
              </a:ext>
            </a:extLst>
          </p:cNvPr>
          <p:cNvSpPr/>
          <p:nvPr/>
        </p:nvSpPr>
        <p:spPr>
          <a:xfrm>
            <a:off x="1306286" y="5162556"/>
            <a:ext cx="9829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Outre une action sur le mode, le développement du télé-enseignement réduit le besoin de se déplacer, et agit également sur le bilan carbone de l’université.</a:t>
            </a:r>
          </a:p>
        </p:txBody>
      </p:sp>
    </p:spTree>
    <p:extLst>
      <p:ext uri="{BB962C8B-B14F-4D97-AF65-F5344CB8AC3E}">
        <p14:creationId xmlns:p14="http://schemas.microsoft.com/office/powerpoint/2010/main" val="37581183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ECB40B04-4C71-4E9C-88B7-553AEFCD06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10513263" cy="431800"/>
          </a:xfrm>
        </p:spPr>
        <p:txBody>
          <a:bodyPr/>
          <a:lstStyle/>
          <a:p>
            <a:r>
              <a:rPr lang="fr-BE" dirty="0">
                <a:solidFill>
                  <a:schemeClr val="bg1"/>
                </a:solidFill>
              </a:rPr>
              <a:t>Mode principal: objectifs 2023-2030 pour les </a:t>
            </a:r>
            <a:r>
              <a:rPr lang="fr-BE" dirty="0" err="1">
                <a:solidFill>
                  <a:schemeClr val="bg1"/>
                </a:solidFill>
              </a:rPr>
              <a:t>Etudiant·es</a:t>
            </a:r>
            <a:endParaRPr lang="fr-BE" dirty="0">
              <a:solidFill>
                <a:schemeClr val="bg1"/>
              </a:solidFill>
            </a:endParaRPr>
          </a:p>
          <a:p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8446536-AB7E-4CCB-8EF9-13BC7373B3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1CFB6E9E-8FF6-456F-9F31-24ABB12A60F4}" type="slidenum">
              <a:rPr lang="fr-BE" smtClean="0"/>
              <a:t>41</a:t>
            </a:fld>
            <a:endParaRPr lang="fr-BE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5671FA5B-F54C-41CD-9030-268BC01829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28823BE6-2307-43B7-875F-D0A48E17C2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028782"/>
              </p:ext>
            </p:extLst>
          </p:nvPr>
        </p:nvGraphicFramePr>
        <p:xfrm>
          <a:off x="606864" y="1357745"/>
          <a:ext cx="10883172" cy="47487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30249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780B83F-DC0C-47FB-A03A-26A029C330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BE" dirty="0"/>
              <a:t>Mesures</a:t>
            </a:r>
          </a:p>
        </p:txBody>
      </p:sp>
    </p:spTree>
    <p:extLst>
      <p:ext uri="{BB962C8B-B14F-4D97-AF65-F5344CB8AC3E}">
        <p14:creationId xmlns:p14="http://schemas.microsoft.com/office/powerpoint/2010/main" val="159207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8BA00AB-6D4D-45C3-95BF-B415372966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https://www.service-sens.com/wp-content/uploads/2015/01/transformation_digitale_changement2.jpg">
            <a:extLst>
              <a:ext uri="{FF2B5EF4-FFF2-40B4-BE49-F238E27FC236}">
                <a16:creationId xmlns:a16="http://schemas.microsoft.com/office/drawing/2014/main" id="{67768AE8-4A92-4A60-B25D-58B3940F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030" y="0"/>
            <a:ext cx="9169940" cy="687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2433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22A464FB-25CB-4922-AFB1-0BC7771962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Mesures obligatoires à Bruxelles</a:t>
            </a:r>
          </a:p>
          <a:p>
            <a:endParaRPr lang="fr-BE" dirty="0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EC2C093-7E34-4E24-BD6F-FDB8A41320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43EDA34-A09D-410F-BF11-F574B202B7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FA0D0C1B-90F3-4B9F-B561-5B27AAFA8721}" type="slidenum">
              <a:rPr lang="fr-BE" smtClean="0"/>
              <a:t>44</a:t>
            </a:fld>
            <a:endParaRPr lang="fr-BE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8D3DF65-384E-4826-BEB7-5D0EDFB30F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BE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E460DC4-BD17-4DE0-B90A-1EA8984C8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846246"/>
              </p:ext>
            </p:extLst>
          </p:nvPr>
        </p:nvGraphicFramePr>
        <p:xfrm>
          <a:off x="878588" y="1735245"/>
          <a:ext cx="10525540" cy="404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57432">
                  <a:extLst>
                    <a:ext uri="{9D8B030D-6E8A-4147-A177-3AD203B41FA5}">
                      <a16:colId xmlns:a16="http://schemas.microsoft.com/office/drawing/2014/main" val="1769524784"/>
                    </a:ext>
                  </a:extLst>
                </a:gridCol>
                <a:gridCol w="1108908">
                  <a:extLst>
                    <a:ext uri="{9D8B030D-6E8A-4147-A177-3AD203B41FA5}">
                      <a16:colId xmlns:a16="http://schemas.microsoft.com/office/drawing/2014/main" val="1510430215"/>
                    </a:ext>
                  </a:extLst>
                </a:gridCol>
                <a:gridCol w="3759200">
                  <a:extLst>
                    <a:ext uri="{9D8B030D-6E8A-4147-A177-3AD203B41FA5}">
                      <a16:colId xmlns:a16="http://schemas.microsoft.com/office/drawing/2014/main" val="38965916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Mesures obligatoires à Bruxelles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OK/NOK/Planifié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Action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814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noProof="0" dirty="0"/>
                        <a:t>Personne</a:t>
                      </a:r>
                      <a:r>
                        <a:rPr lang="fr-BE" dirty="0"/>
                        <a:t> de contact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871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Informer et communiquer votre plan de déplacements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Refaire une communication en 2022 et information aux nouveaux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005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Actions de sensibilisation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PLAN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En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2476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Plan d’accès multimodal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Mise à jour continue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598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Parking(s) vélos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OK</a:t>
                      </a:r>
                    </a:p>
                    <a:p>
                      <a:pPr algn="ctr"/>
                      <a:r>
                        <a:rPr lang="fr-BE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Woluwe</a:t>
                      </a:r>
                    </a:p>
                    <a:p>
                      <a:r>
                        <a:rPr lang="fr-BE" dirty="0"/>
                        <a:t>Saint-Gilles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0787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Situations exceptionnelles et pics de pollution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Mise à jour et vérification des procédures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292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/>
                        <a:t>Combinaison ou substitution de la voiture de société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/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/>
                        <a:t>Pas concerné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874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79529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F6C0C0E2-006B-4400-AFD1-70DACE4442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74672" y="1255735"/>
          <a:ext cx="10471352" cy="5602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6654">
                  <a:extLst>
                    <a:ext uri="{9D8B030D-6E8A-4147-A177-3AD203B41FA5}">
                      <a16:colId xmlns:a16="http://schemas.microsoft.com/office/drawing/2014/main" val="4138108909"/>
                    </a:ext>
                  </a:extLst>
                </a:gridCol>
                <a:gridCol w="2212122">
                  <a:extLst>
                    <a:ext uri="{9D8B030D-6E8A-4147-A177-3AD203B41FA5}">
                      <a16:colId xmlns:a16="http://schemas.microsoft.com/office/drawing/2014/main" val="2653685244"/>
                    </a:ext>
                  </a:extLst>
                </a:gridCol>
                <a:gridCol w="3924940">
                  <a:extLst>
                    <a:ext uri="{9D8B030D-6E8A-4147-A177-3AD203B41FA5}">
                      <a16:colId xmlns:a16="http://schemas.microsoft.com/office/drawing/2014/main" val="1553611848"/>
                    </a:ext>
                  </a:extLst>
                </a:gridCol>
                <a:gridCol w="3137636">
                  <a:extLst>
                    <a:ext uri="{9D8B030D-6E8A-4147-A177-3AD203B41FA5}">
                      <a16:colId xmlns:a16="http://schemas.microsoft.com/office/drawing/2014/main" val="3629788511"/>
                    </a:ext>
                  </a:extLst>
                </a:gridCol>
              </a:tblGrid>
              <a:tr h="204039">
                <a:tc>
                  <a:txBody>
                    <a:bodyPr/>
                    <a:lstStyle/>
                    <a:p>
                      <a:r>
                        <a:rPr lang="fr-BE" sz="1100" dirty="0"/>
                        <a:t>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Investissement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Localisation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Remarque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2869860"/>
                  </a:ext>
                </a:extLst>
              </a:tr>
              <a:tr h="269782">
                <a:tc>
                  <a:txBody>
                    <a:bodyPr/>
                    <a:lstStyle/>
                    <a:p>
                      <a:r>
                        <a:rPr lang="fr-BE" sz="1100" dirty="0"/>
                        <a:t>LLN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Douches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Thomas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35339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Pythagore ( à l’étude)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Budgété, à l’étude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74914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Abris-vélo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Croix du Sud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841845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SC1 et SC17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Abris couverts, programmé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0273344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Coubertin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A l’étude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637157"/>
                  </a:ext>
                </a:extLst>
              </a:tr>
              <a:tr h="357067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dirty="0"/>
                        <a:t>Stationnement 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Bois de Lauzelle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40 emplacements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311742"/>
                  </a:ext>
                </a:extLst>
              </a:tr>
              <a:tr h="357067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dirty="0"/>
                        <a:t>Erasme - Rue de l’Hocaille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dirty="0"/>
                        <a:t>16 pl. non couvert</a:t>
                      </a:r>
                    </a:p>
                    <a:p>
                      <a:endParaRPr lang="fr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6958302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dirty="0"/>
                        <a:t>BST - Louis Pasteur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dirty="0"/>
                        <a:t>16pl. Couvert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91681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Place Cardinal Mercier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+6pl.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102900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r>
                        <a:rPr lang="fr-BE" sz="1100" dirty="0"/>
                        <a:t>Woluwe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Douches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ISP/IRSS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Programmé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018947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Abris vélos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Tour </a:t>
                      </a:r>
                      <a:r>
                        <a:rPr lang="fr-BE" sz="1100" dirty="0" err="1"/>
                        <a:t>Leannec</a:t>
                      </a:r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Pôle 50 vélos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436292"/>
                  </a:ext>
                </a:extLst>
              </a:tr>
              <a:tr h="206872">
                <a:tc>
                  <a:txBody>
                    <a:bodyPr/>
                    <a:lstStyle/>
                    <a:p>
                      <a:endParaRPr lang="fr-BE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Centre Facultaire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(y compris abords)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462834"/>
                  </a:ext>
                </a:extLst>
              </a:tr>
              <a:tr h="357067">
                <a:tc>
                  <a:txBody>
                    <a:bodyPr/>
                    <a:lstStyle/>
                    <a:p>
                      <a:r>
                        <a:rPr lang="fr-BE" sz="1100" dirty="0"/>
                        <a:t>Mons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100" dirty="0"/>
                        <a:t>Abris vélos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2" algn="l" defTabSz="914400" rtl="0" eaLnBrk="1" latinLnBrk="0" hangingPunct="1"/>
                      <a:r>
                        <a:rPr lang="fr-B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Vélo-Box sur le campus</a:t>
                      </a:r>
                    </a:p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649600"/>
                  </a:ext>
                </a:extLst>
              </a:tr>
              <a:tr h="357067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Vélo-Box au pavillon</a:t>
                      </a:r>
                    </a:p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1938076"/>
                  </a:ext>
                </a:extLst>
              </a:tr>
              <a:tr h="510096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Vélo-Box aux Ateliers de la </a:t>
                      </a:r>
                      <a:r>
                        <a:rPr lang="fr-BE" sz="11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Fucam</a:t>
                      </a:r>
                      <a:endParaRPr lang="fr-BE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287600"/>
                  </a:ext>
                </a:extLst>
              </a:tr>
              <a:tr h="510096"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Bâtiment Académique et kots en cours de construction</a:t>
                      </a:r>
                      <a:endParaRPr lang="fr-BE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1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+/- 30 emplacements couverts et 44 couverts et sécurisés</a:t>
                      </a:r>
                    </a:p>
                    <a:p>
                      <a:endParaRPr lang="fr-BE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09679"/>
                  </a:ext>
                </a:extLst>
              </a:tr>
            </a:tbl>
          </a:graphicData>
        </a:graphic>
      </p:graphicFrame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03353A4-DDF0-4113-A2AA-3AA4CBA7DF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7577765" cy="431800"/>
          </a:xfrm>
        </p:spPr>
        <p:txBody>
          <a:bodyPr>
            <a:normAutofit fontScale="92500" lnSpcReduction="10000"/>
          </a:bodyPr>
          <a:lstStyle/>
          <a:p>
            <a:r>
              <a:rPr lang="fr-BE" dirty="0"/>
              <a:t>Réalisations mobilité 2017-2021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66A627E-C9A0-47B2-90C6-FAE7B72BA3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5156F4EA-57DC-4141-9815-91A4F63B8C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06D5A9D3-AEB4-4AAB-926E-B0D02B9845D4}" type="slidenum">
              <a:rPr lang="fr-BE" smtClean="0"/>
              <a:t>45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066329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C148A0B-1C42-47FD-9EE6-32EA0E3D4A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5" y="348116"/>
            <a:ext cx="10844906" cy="431800"/>
          </a:xfrm>
        </p:spPr>
        <p:txBody>
          <a:bodyPr/>
          <a:lstStyle/>
          <a:p>
            <a:r>
              <a:rPr lang="fr-BE" dirty="0"/>
              <a:t>Evolution des interventions dans les frais de déplacement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5194E14-084A-4323-BE29-C51B9D1CB4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B099F2-CA8D-4D56-8BAF-C7CDCC3CF6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AA87B7DC-5327-4688-B711-2706B32BF2DE}" type="slidenum">
              <a:rPr lang="fr-BE" smtClean="0"/>
              <a:t>46</a:t>
            </a:fld>
            <a:endParaRPr lang="fr-BE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3E9A79B4-FBB5-4531-B0AD-30F430DE33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5629629"/>
              </p:ext>
            </p:extLst>
          </p:nvPr>
        </p:nvGraphicFramePr>
        <p:xfrm>
          <a:off x="606865" y="1447800"/>
          <a:ext cx="8626035" cy="420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6967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EB50835-3937-4213-B47E-4A74EB9031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877"/>
            <a:ext cx="7775135" cy="421201"/>
          </a:xfrm>
        </p:spPr>
        <p:txBody>
          <a:bodyPr/>
          <a:lstStyle/>
          <a:p>
            <a:r>
              <a:rPr lang="fr-BE" dirty="0"/>
              <a:t>Priorités 2021-2023  et 2030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4AED56-09EE-457D-80BD-3A39761A32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3221097-648F-4A58-AEDF-BC540D9702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8972EA8A-579D-40B8-B076-E1DAFAC75A92}" type="slidenum">
              <a:rPr lang="fr-BE" smtClean="0"/>
              <a:t>47</a:t>
            </a:fld>
            <a:endParaRPr lang="fr-BE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C4273E4-62D1-4A3C-B130-7B75B60BA3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6858" y="1261170"/>
            <a:ext cx="10170960" cy="4335659"/>
          </a:xfrm>
        </p:spPr>
        <p:txBody>
          <a:bodyPr/>
          <a:lstStyle/>
          <a:p>
            <a:r>
              <a:rPr lang="fr-FR" sz="1600" dirty="0"/>
              <a:t>SANTE &amp; Mobilité active</a:t>
            </a:r>
          </a:p>
          <a:p>
            <a:pPr marL="800100" lvl="1" indent="-457200"/>
            <a:r>
              <a:rPr lang="fr-FR" sz="1600" dirty="0"/>
              <a:t>Marche (soutien, facilitation &amp;  encouragements concrets, participation à des évènements )</a:t>
            </a:r>
          </a:p>
          <a:p>
            <a:pPr marL="800100" lvl="1" indent="-457200"/>
            <a:r>
              <a:rPr lang="fr-FR" sz="1600" dirty="0"/>
              <a:t>Vélo </a:t>
            </a:r>
          </a:p>
          <a:p>
            <a:pPr marL="1257300" lvl="2" indent="-457200"/>
            <a:r>
              <a:rPr lang="fr-FR" sz="1400" dirty="0"/>
              <a:t>Facilités &amp; sécurité – au sein de l’UCLouvain et avec les autorités publiques concernées</a:t>
            </a:r>
          </a:p>
          <a:p>
            <a:pPr marL="1257300" lvl="2" indent="-457200"/>
            <a:r>
              <a:rPr lang="fr-FR" sz="1400" dirty="0"/>
              <a:t>Achats groupés de vélos (électriques), pool de vélos pour prêts-tests</a:t>
            </a:r>
          </a:p>
          <a:p>
            <a:pPr marL="1257300" lvl="2" indent="-457200"/>
            <a:r>
              <a:rPr lang="fr-FR" sz="1400" dirty="0"/>
              <a:t>Services sur site: entretien, prêt, vente, matériel,…</a:t>
            </a:r>
          </a:p>
          <a:p>
            <a:pPr marL="1257300" lvl="2" indent="-457200"/>
            <a:r>
              <a:rPr lang="fr-FR" sz="1400" dirty="0"/>
              <a:t>Mesures pour les étudiants kotteurs</a:t>
            </a:r>
          </a:p>
          <a:p>
            <a:r>
              <a:rPr lang="fr-FR" sz="1600" dirty="0"/>
              <a:t>Télétravail</a:t>
            </a:r>
          </a:p>
          <a:p>
            <a:pPr marL="800100" lvl="1" indent="-457200"/>
            <a:r>
              <a:rPr lang="fr-FR" sz="1600" dirty="0"/>
              <a:t>Renforcer et améliorer les processus de télétravail et téléréunion (en lien avec les négociation en cours)</a:t>
            </a:r>
          </a:p>
          <a:p>
            <a:r>
              <a:rPr lang="fr-FR" sz="1600" dirty="0"/>
              <a:t>Multimodalité du personnel (carte, paiement du parking UCLouvain…) </a:t>
            </a:r>
          </a:p>
          <a:p>
            <a:r>
              <a:rPr lang="fr-FR" sz="1600" dirty="0"/>
              <a:t>Impact CO</a:t>
            </a:r>
            <a:r>
              <a:rPr lang="fr-FR" sz="1600" baseline="-25000" dirty="0"/>
              <a:t>2</a:t>
            </a:r>
            <a:r>
              <a:rPr lang="fr-FR" sz="1600" dirty="0"/>
              <a:t> </a:t>
            </a:r>
          </a:p>
          <a:p>
            <a:pPr marL="800100" lvl="1" indent="-457200"/>
            <a:r>
              <a:rPr lang="fr-FR" sz="1600" dirty="0"/>
              <a:t>Covoiturage </a:t>
            </a:r>
          </a:p>
          <a:p>
            <a:pPr marL="800100" lvl="1" indent="-457200"/>
            <a:r>
              <a:rPr lang="fr-FR" sz="1600" dirty="0"/>
              <a:t>Bornes de recharge pour véhicules électriques</a:t>
            </a:r>
          </a:p>
          <a:p>
            <a:r>
              <a:rPr lang="fr-FR" sz="1600" dirty="0"/>
              <a:t>Transport public (promotion et dialogue avec les opérateurs)</a:t>
            </a:r>
          </a:p>
          <a:p>
            <a:r>
              <a:rPr lang="fr-FR" sz="1600" dirty="0"/>
              <a:t>Politique de stationnement et gestion des parkings</a:t>
            </a:r>
          </a:p>
          <a:p>
            <a:r>
              <a:rPr lang="fr-FR" sz="1600" dirty="0"/>
              <a:t>Communication transversale</a:t>
            </a:r>
          </a:p>
          <a:p>
            <a:pPr marL="0" indent="0">
              <a:buNone/>
            </a:pPr>
            <a:endParaRPr lang="fr-BE" dirty="0"/>
          </a:p>
          <a:p>
            <a:pPr marL="457200" indent="-457200">
              <a:buFont typeface="+mj-lt"/>
              <a:buAutoNum type="arabicPeriod"/>
            </a:pPr>
            <a:endParaRPr lang="fr-BE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D67FE55F-0FAB-4798-B0D3-C51E7F77947B}"/>
              </a:ext>
            </a:extLst>
          </p:cNvPr>
          <p:cNvSpPr txBox="1">
            <a:spLocks/>
          </p:cNvSpPr>
          <p:nvPr/>
        </p:nvSpPr>
        <p:spPr>
          <a:xfrm>
            <a:off x="5724395" y="1389768"/>
            <a:ext cx="5665905" cy="4335659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rgbClr val="00214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BE" sz="1600" dirty="0"/>
          </a:p>
          <a:p>
            <a:pPr marL="457200" indent="-457200">
              <a:buFont typeface="+mj-lt"/>
              <a:buAutoNum type="arabicPeriod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664583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D5D96E1-40D9-4762-B0D2-9502C0E05C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Mesures Prioritaires 2023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1D58F0A-1625-444A-8648-E9F1D8DD34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DD1922-61E1-45F1-971B-7BC4DBD0100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8AAAD27E-54A6-417A-9DB4-4E4A9EC3CA43}" type="slidenum">
              <a:rPr lang="fr-BE" smtClean="0"/>
              <a:t>48</a:t>
            </a:fld>
            <a:endParaRPr lang="fr-BE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5875948-EAF5-41F7-B9A4-CF9BCBB7B9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16129"/>
              </p:ext>
            </p:extLst>
          </p:nvPr>
        </p:nvGraphicFramePr>
        <p:xfrm>
          <a:off x="2422549" y="1760220"/>
          <a:ext cx="734690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341">
                  <a:extLst>
                    <a:ext uri="{9D8B030D-6E8A-4147-A177-3AD203B41FA5}">
                      <a16:colId xmlns:a16="http://schemas.microsoft.com/office/drawing/2014/main" val="187340137"/>
                    </a:ext>
                  </a:extLst>
                </a:gridCol>
                <a:gridCol w="4619966">
                  <a:extLst>
                    <a:ext uri="{9D8B030D-6E8A-4147-A177-3AD203B41FA5}">
                      <a16:colId xmlns:a16="http://schemas.microsoft.com/office/drawing/2014/main" val="691693051"/>
                    </a:ext>
                  </a:extLst>
                </a:gridCol>
                <a:gridCol w="1171595">
                  <a:extLst>
                    <a:ext uri="{9D8B030D-6E8A-4147-A177-3AD203B41FA5}">
                      <a16:colId xmlns:a16="http://schemas.microsoft.com/office/drawing/2014/main" val="1637545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Mode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Mesure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/>
                        <a:t>Échéance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925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/>
                        <a:t>Télétravail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Poursuite de la promotion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005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/>
                        <a:t>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Indemnité km vélo: Simplification de la procédure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978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Journée Mobilité – Actions de tiers (ProVelo, BW)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385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Barres à vélo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409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Flotte de vélo Test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9105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Vélo de société (</a:t>
                      </a:r>
                      <a:r>
                        <a:rPr lang="fr-BE" sz="1600" dirty="0" err="1"/>
                        <a:t>salary</a:t>
                      </a:r>
                      <a:r>
                        <a:rPr lang="fr-BE" sz="1600" dirty="0"/>
                        <a:t> sacrifice)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2052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/>
                        <a:t>Voiture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Bornes de recharge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281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BE" sz="1600" dirty="0"/>
                        <a:t>Covoiturage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Promotion et animation plateforme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88241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3380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1EFF4B3D-842D-4B83-BF32-2EB58272DD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532CA81-3425-497C-9E3B-8537BBA7D467}"/>
              </a:ext>
            </a:extLst>
          </p:cNvPr>
          <p:cNvSpPr txBox="1"/>
          <p:nvPr/>
        </p:nvSpPr>
        <p:spPr>
          <a:xfrm>
            <a:off x="311285" y="6245157"/>
            <a:ext cx="10924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</a:rPr>
              <a:t>Gregory Falisse  – Expert Mobilité pour le Développement Urbain</a:t>
            </a:r>
          </a:p>
          <a:p>
            <a:r>
              <a:rPr lang="fr-BE" dirty="0">
                <a:solidFill>
                  <a:schemeClr val="bg1"/>
                </a:solidFill>
              </a:rPr>
              <a:t>Alain Dangoisse – </a:t>
            </a:r>
            <a:r>
              <a:rPr lang="fr-BE" dirty="0" err="1">
                <a:solidFill>
                  <a:schemeClr val="bg1"/>
                </a:solidFill>
              </a:rPr>
              <a:t>Mobility</a:t>
            </a:r>
            <a:r>
              <a:rPr lang="fr-BE" dirty="0">
                <a:solidFill>
                  <a:schemeClr val="bg1"/>
                </a:solidFill>
              </a:rPr>
              <a:t> Manager</a:t>
            </a:r>
          </a:p>
        </p:txBody>
      </p:sp>
    </p:spTree>
    <p:extLst>
      <p:ext uri="{BB962C8B-B14F-4D97-AF65-F5344CB8AC3E}">
        <p14:creationId xmlns:p14="http://schemas.microsoft.com/office/powerpoint/2010/main" val="307732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706CB02-3FC1-4A93-AD81-3F7E9F39BC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6864" y="348116"/>
            <a:ext cx="10513263" cy="431800"/>
          </a:xfrm>
        </p:spPr>
        <p:txBody>
          <a:bodyPr/>
          <a:lstStyle/>
          <a:p>
            <a:r>
              <a:rPr lang="fr-BE" dirty="0"/>
              <a:t>Stratégie Mobilité et Développement urbain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00F0F69-D902-400B-8ED6-9416DF6DA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CBC6C1C-95FB-4D2C-8D57-C0AB1A1656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CA59525C-1308-414F-87AC-00109100101F}" type="slidenum">
              <a:rPr lang="fr-BE" smtClean="0"/>
              <a:t>5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FE5C05-3B76-427E-BF13-F9F50A9FD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2291" y="1463992"/>
            <a:ext cx="3592405" cy="507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91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E759AEF-5506-4A58-A2A4-DBEDD79252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Louvain en Transition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517E14F-DD1D-4A70-B3E4-8C6C29BE99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5444A9-19A5-439C-B076-065A42A109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EAD0149C-0245-4889-BB6C-73DA668BAF9B}" type="slidenum">
              <a:rPr lang="fr-BE" smtClean="0"/>
              <a:t>6</a:t>
            </a:fld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9824F97-7A67-4437-944A-6533243CF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405" y="1116169"/>
            <a:ext cx="1790354" cy="1790354"/>
          </a:xfrm>
          <a:prstGeom prst="rect">
            <a:avLst/>
          </a:prstGeom>
        </p:spPr>
      </p:pic>
      <p:sp>
        <p:nvSpPr>
          <p:cNvPr id="9" name="Espace réservé du texte 1">
            <a:extLst>
              <a:ext uri="{FF2B5EF4-FFF2-40B4-BE49-F238E27FC236}">
                <a16:creationId xmlns:a16="http://schemas.microsoft.com/office/drawing/2014/main" id="{D9E6AFB0-8D46-465B-8122-D34747C1EC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91833" y="1587260"/>
            <a:ext cx="10352351" cy="4658265"/>
          </a:xfrm>
        </p:spPr>
        <p:txBody>
          <a:bodyPr>
            <a:normAutofit fontScale="92500" lnSpcReduction="20000"/>
          </a:bodyPr>
          <a:lstStyle/>
          <a:p>
            <a:r>
              <a:rPr lang="fr-FR" sz="2000" dirty="0"/>
              <a:t>Objectif M1 : Documenter les comportements de mobilité de la communauté universitaire et </a:t>
            </a:r>
            <a:r>
              <a:rPr lang="fr-BE" sz="2000" dirty="0"/>
              <a:t>anticiper les possibles évolutions</a:t>
            </a:r>
          </a:p>
          <a:p>
            <a:pPr lvl="2"/>
            <a:r>
              <a:rPr lang="fr-FR" sz="1800" dirty="0"/>
              <a:t>Action M1.1 : Mise en place d’enquêtes de mobilité permettant de quantifier de manière détaillée les comportements de mobilité des membres de la communauté universitaire et d’en </a:t>
            </a:r>
            <a:r>
              <a:rPr lang="fr-BE" sz="1800" dirty="0"/>
              <a:t>identifier les leviers d’évolution</a:t>
            </a:r>
          </a:p>
          <a:p>
            <a:r>
              <a:rPr lang="fr-FR" sz="2000" dirty="0"/>
              <a:t>Objectif M2 : Réduire la demande en déplacements pour améliorer la qualité de vie et réduire </a:t>
            </a:r>
            <a:r>
              <a:rPr lang="fr-BE" sz="2000" dirty="0"/>
              <a:t>les émissions</a:t>
            </a:r>
          </a:p>
          <a:p>
            <a:pPr lvl="2"/>
            <a:r>
              <a:rPr lang="fr-FR" sz="1800" dirty="0"/>
              <a:t>Action M2.1 : Appliquer une politique simple et unifiée en matière de télétravail (CCT)</a:t>
            </a:r>
          </a:p>
          <a:p>
            <a:pPr lvl="2"/>
            <a:r>
              <a:rPr lang="fr-FR" sz="1800" dirty="0"/>
              <a:t>Action M2.2 Finaliser l’équipement des salles de visioconférence et inciter les changements comportementaux pour les déplacements professionnels nationaux</a:t>
            </a:r>
          </a:p>
          <a:p>
            <a:pPr lvl="2"/>
            <a:r>
              <a:rPr lang="fr-FR" sz="1800" dirty="0"/>
              <a:t>Action M2.3 : Mise en place d’une charte sur les déplacements professionnels internationaux</a:t>
            </a:r>
            <a:endParaRPr lang="fr-BE" sz="1800" dirty="0"/>
          </a:p>
          <a:p>
            <a:r>
              <a:rPr lang="fr-FR" sz="2000" dirty="0"/>
              <a:t>Objectif M3 : Inciter chaque membre UCLouvain à adopter une mobilité plus partagée et </a:t>
            </a:r>
            <a:r>
              <a:rPr lang="fr-BE" sz="2000" dirty="0"/>
              <a:t>plus douce</a:t>
            </a:r>
          </a:p>
          <a:p>
            <a:pPr lvl="2"/>
            <a:r>
              <a:rPr lang="fr-FR" sz="1800" dirty="0"/>
              <a:t>Action M3.1 : Finaliser les abris vélo sécurisés prévus sur l’ensemble des sites</a:t>
            </a:r>
            <a:endParaRPr lang="fr-BE" sz="1800" dirty="0"/>
          </a:p>
          <a:p>
            <a:pPr lvl="2"/>
            <a:r>
              <a:rPr lang="fr-FR" sz="1800" dirty="0"/>
              <a:t>Action M3.2 : Réviser la politique d’utilisation des parkings</a:t>
            </a:r>
          </a:p>
          <a:p>
            <a:pPr lvl="2"/>
            <a:r>
              <a:rPr lang="fr-FR" sz="1800" dirty="0"/>
              <a:t>Action M3.3 : Mise en place d’une UCLouvain Smart </a:t>
            </a:r>
            <a:r>
              <a:rPr lang="fr-FR" sz="1800" dirty="0" err="1"/>
              <a:t>Mobility</a:t>
            </a:r>
            <a:r>
              <a:rPr lang="fr-FR" sz="1800" dirty="0"/>
              <a:t> </a:t>
            </a:r>
            <a:r>
              <a:rPr lang="fr-FR" sz="1800" dirty="0" err="1"/>
              <a:t>Card</a:t>
            </a:r>
            <a:r>
              <a:rPr lang="fr-FR" sz="1800" dirty="0"/>
              <a:t> permettant une plus grande modularité de la mobilité liée au domicile – travail</a:t>
            </a:r>
          </a:p>
          <a:p>
            <a:pPr lvl="2"/>
            <a:r>
              <a:rPr lang="fr-FR" sz="1800" dirty="0"/>
              <a:t>Action M3.4 : Développer une communication spécifique pour les populations changeantes de l’université</a:t>
            </a:r>
            <a:endParaRPr lang="fr-BE" sz="1800" dirty="0"/>
          </a:p>
          <a:p>
            <a:endParaRPr lang="fr-BE" sz="2000" dirty="0"/>
          </a:p>
        </p:txBody>
      </p:sp>
    </p:spTree>
    <p:extLst>
      <p:ext uri="{BB962C8B-B14F-4D97-AF65-F5344CB8AC3E}">
        <p14:creationId xmlns:p14="http://schemas.microsoft.com/office/powerpoint/2010/main" val="3200412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A492CBE-60A1-4F3B-82F0-D7660CF7CC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Bilan CO</a:t>
            </a:r>
            <a:r>
              <a:rPr lang="fr-BE" baseline="-25000" dirty="0"/>
              <a:t>2</a:t>
            </a:r>
            <a:r>
              <a:rPr lang="fr-BE" dirty="0"/>
              <a:t> UCLouvain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897755-79F5-4B0C-98D3-935BA5C2DF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27688D-0FF9-4FFA-8416-9CB60633BE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22BDD69B-E575-4EA6-B9DC-4C0A8E4ECCFA}" type="slidenum">
              <a:rPr lang="fr-BE" smtClean="0"/>
              <a:t>7</a:t>
            </a:fld>
            <a:endParaRPr lang="fr-BE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B4D110-FF15-48B3-843F-DD096D2D3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532" y="1233993"/>
            <a:ext cx="6376915" cy="4755847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6CCCA4A-DED8-4847-A5DE-39F4BB0B136D}"/>
              </a:ext>
            </a:extLst>
          </p:cNvPr>
          <p:cNvSpPr txBox="1"/>
          <p:nvPr/>
        </p:nvSpPr>
        <p:spPr>
          <a:xfrm>
            <a:off x="1400783" y="6167336"/>
            <a:ext cx="2198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Camille Meyers, EPL, 2019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39B2C8-04D0-4A91-BDA2-A13020ED2E5E}"/>
              </a:ext>
            </a:extLst>
          </p:cNvPr>
          <p:cNvSpPr txBox="1"/>
          <p:nvPr/>
        </p:nvSpPr>
        <p:spPr>
          <a:xfrm>
            <a:off x="4075889" y="2023353"/>
            <a:ext cx="2020111" cy="34825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995135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1"/>
          </p:nvPr>
        </p:nvSpPr>
        <p:spPr>
          <a:xfrm>
            <a:off x="856035" y="2878926"/>
            <a:ext cx="10428050" cy="1019324"/>
          </a:xfrm>
        </p:spPr>
        <p:txBody>
          <a:bodyPr/>
          <a:lstStyle/>
          <a:p>
            <a:r>
              <a:rPr lang="fr-BE" dirty="0"/>
              <a:t>Enquête PDE 2021</a:t>
            </a:r>
          </a:p>
          <a:p>
            <a:r>
              <a:rPr lang="fr-BE" sz="4000" dirty="0"/>
              <a:t>Principaux résultats</a:t>
            </a:r>
          </a:p>
          <a:p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905BED1-5042-46E0-BB3B-38BE547AA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444" y="0"/>
            <a:ext cx="3925556" cy="2616398"/>
          </a:xfrm>
          <a:prstGeom prst="rect">
            <a:avLst/>
          </a:prstGeom>
        </p:spPr>
      </p:pic>
      <p:pic>
        <p:nvPicPr>
          <p:cNvPr id="4" name="Picture 2" descr="Support en Méthodologie et Calcul Statistique - UCLouvain">
            <a:extLst>
              <a:ext uri="{FF2B5EF4-FFF2-40B4-BE49-F238E27FC236}">
                <a16:creationId xmlns:a16="http://schemas.microsoft.com/office/drawing/2014/main" id="{FC38FCC6-8A7F-4647-9176-1632AAFCE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018" y="5891212"/>
            <a:ext cx="26955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509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3FACBAC5-FB52-4BBB-A308-C958371787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Approche méthodologique</a:t>
            </a:r>
            <a:endParaRPr lang="fr-BE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0FFA0A4-EC7A-4596-ADD8-664A959981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E64C40D-0193-4B58-BEF1-980E72A5DF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fld id="{231ACEB4-BFDD-4831-B919-61C64C95C2A1}" type="slidenum">
              <a:rPr lang="fr-BE" smtClean="0"/>
              <a:t>9</a:t>
            </a:fld>
            <a:endParaRPr lang="fr-BE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A19330E-2460-413E-B593-2F31C8FFB2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6858" y="1400518"/>
            <a:ext cx="10170960" cy="4335659"/>
          </a:xfrm>
        </p:spPr>
        <p:txBody>
          <a:bodyPr/>
          <a:lstStyle/>
          <a:p>
            <a:r>
              <a:rPr lang="fr-FR" sz="1400" dirty="0"/>
              <a:t>L’Enquête Mobilité repose sur un questionnaire de 5 à 20 minutes selon le profil de la personne. Les thématiques abordées principales sont les déplacements lieu de résidence-travail, les autres déplacements professionnels, les déplacements intersites, la multimodalité et les préférences de mobilité.</a:t>
            </a:r>
          </a:p>
          <a:p>
            <a:r>
              <a:rPr lang="fr-FR" sz="1400" dirty="0"/>
              <a:t>L’enquête a un </a:t>
            </a:r>
            <a:r>
              <a:rPr lang="fr-FR" sz="1400" b="1" dirty="0"/>
              <a:t>double objectif</a:t>
            </a:r>
            <a:r>
              <a:rPr lang="fr-FR" sz="1400" dirty="0"/>
              <a:t>: répondre aux </a:t>
            </a:r>
            <a:r>
              <a:rPr lang="fr-FR" sz="1400" b="1" dirty="0"/>
              <a:t>obligations fédérale et bruxelloise</a:t>
            </a:r>
            <a:r>
              <a:rPr lang="fr-FR" sz="1400" dirty="0"/>
              <a:t> en matière de mobilité, ainsi qu’aider à établir les </a:t>
            </a:r>
            <a:r>
              <a:rPr lang="fr-FR" sz="1400" b="1" dirty="0"/>
              <a:t>futures stratégies de mobilité de l’université</a:t>
            </a:r>
            <a:r>
              <a:rPr lang="fr-FR" sz="1400" dirty="0"/>
              <a:t>.</a:t>
            </a:r>
          </a:p>
          <a:p>
            <a:r>
              <a:rPr lang="fr-FR" sz="1400" dirty="0"/>
              <a:t>L’enquête a été menée en ligne du 4 octobre au 3 novembre 2021. Les </a:t>
            </a:r>
            <a:r>
              <a:rPr lang="fr-FR" sz="1400" dirty="0" err="1"/>
              <a:t>participant·es</a:t>
            </a:r>
            <a:r>
              <a:rPr lang="fr-FR" sz="1400" dirty="0"/>
              <a:t> à l’enquête ont la possibilité de participer à un tirage au sort pour gagner un des 30 chèques-cadeaux de 25 euros mis en jeu.</a:t>
            </a:r>
          </a:p>
          <a:p>
            <a:r>
              <a:rPr lang="fr-FR" sz="1400" dirty="0"/>
              <a:t>7.867 membres du personnel et 29.573 </a:t>
            </a:r>
            <a:r>
              <a:rPr lang="fr-FR" sz="1400" dirty="0" err="1"/>
              <a:t>étudiant·es</a:t>
            </a:r>
            <a:r>
              <a:rPr lang="fr-FR" sz="1400" dirty="0"/>
              <a:t> ont été contactés. Respectivement 3.222 et 6.705 personnes ont participé, correspondant à des taux de réponse de </a:t>
            </a:r>
            <a:r>
              <a:rPr lang="fr-FR" sz="1400" b="1" dirty="0"/>
              <a:t>41%</a:t>
            </a:r>
            <a:r>
              <a:rPr lang="fr-FR" sz="1400" dirty="0"/>
              <a:t> parmi les membres du personnel et </a:t>
            </a:r>
            <a:r>
              <a:rPr lang="fr-FR" sz="1400" b="1" dirty="0"/>
              <a:t>23% </a:t>
            </a:r>
            <a:r>
              <a:rPr lang="fr-FR" sz="1400" dirty="0"/>
              <a:t>parmi les </a:t>
            </a:r>
            <a:r>
              <a:rPr lang="fr-FR" sz="1400" dirty="0" err="1"/>
              <a:t>étudiant·es</a:t>
            </a:r>
            <a:r>
              <a:rPr lang="fr-FR" sz="1400" dirty="0"/>
              <a:t>.</a:t>
            </a:r>
          </a:p>
          <a:p>
            <a:r>
              <a:rPr lang="fr-FR" sz="1400" dirty="0"/>
              <a:t>Dans cette présentation, nous focalisons les résultats concernant le personnel sur la population devant être incluses dans les formulaires légaux (contrat UCLouvain et +40% sur site). Il s’agit de 5334 personnes contactées et 2875 participants (soit 54% de taux de réponse).</a:t>
            </a:r>
          </a:p>
          <a:p>
            <a:r>
              <a:rPr lang="fr-FR" sz="1400" dirty="0"/>
              <a:t>Ces tailles d’échantillon correspondent à des marges d’erreur de 2% pour les membres du personnel et 1% pour les </a:t>
            </a:r>
            <a:r>
              <a:rPr lang="fr-FR" sz="1400" dirty="0" err="1"/>
              <a:t>étudiant·es</a:t>
            </a:r>
            <a:r>
              <a:rPr lang="fr-FR" sz="1400" dirty="0"/>
              <a:t> au global, en sachant que certaines questions ont été posées à des sous-groupes et ont une marge d’erreur plus importante.</a:t>
            </a:r>
          </a:p>
          <a:p>
            <a:r>
              <a:rPr lang="fr-FR" sz="1400" dirty="0"/>
              <a:t>Les personnes contactées sont les </a:t>
            </a:r>
            <a:r>
              <a:rPr lang="fr-FR" sz="1400" dirty="0" err="1"/>
              <a:t>étudiant·es</a:t>
            </a:r>
            <a:r>
              <a:rPr lang="fr-FR" sz="1400" dirty="0"/>
              <a:t> suivant une formation académique ou certifiante et les membres du personnel des types </a:t>
            </a:r>
            <a:r>
              <a:rPr lang="fr-BE" sz="1400" dirty="0"/>
              <a:t>« Académique », « Scientifique », « Maître de langue », « Administratif &amp; Technique », « Doctorat &amp; formation doctorale », « UTE » et « Martin V » (sur base de la grille IDM 2021 </a:t>
            </a:r>
            <a:r>
              <a:rPr lang="fr-BE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https://cdn.uclouvain.be/groups/cms-editors-sgsi/idm/GrilleIDM2021.pdf</a:t>
            </a:r>
            <a:r>
              <a:rPr lang="fr-BE" sz="1400" dirty="0"/>
              <a:t>). Les bases de données ont été extraites le 24 septembre 2021.</a:t>
            </a:r>
          </a:p>
          <a:p>
            <a:r>
              <a:rPr lang="fr-FR" sz="1400" dirty="0"/>
              <a:t>Les données ont été traitées et nettoyées afin de permettre l’analyse, par exemple afin que tous les codes postaux soient dans le même format.</a:t>
            </a:r>
          </a:p>
          <a:p>
            <a:endParaRPr lang="fr-BE" dirty="0"/>
          </a:p>
        </p:txBody>
      </p:sp>
      <p:pic>
        <p:nvPicPr>
          <p:cNvPr id="1026" name="Picture 2" descr="Support en Méthodologie et Calcul Statistique - UCLouvain">
            <a:extLst>
              <a:ext uri="{FF2B5EF4-FFF2-40B4-BE49-F238E27FC236}">
                <a16:creationId xmlns:a16="http://schemas.microsoft.com/office/drawing/2014/main" id="{53117EB9-3DBB-4329-A4BF-4DB81593F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560" y="97291"/>
            <a:ext cx="2695575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955125"/>
      </p:ext>
    </p:extLst>
  </p:cSld>
  <p:clrMapOvr>
    <a:masterClrMapping/>
  </p:clrMapOvr>
</p:sld>
</file>

<file path=ppt/theme/theme1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2DF6E8BF-5EFE-45DA-8009-C9FF59925D91}"/>
    </a:ext>
  </a:extLst>
</a:theme>
</file>

<file path=ppt/theme/theme10.xml><?xml version="1.0" encoding="utf-8"?>
<a:theme xmlns:a="http://schemas.openxmlformats.org/drawingml/2006/main" name="9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4C168F23-AAD1-45A7-B13E-A7E32B94BE48}"/>
    </a:ext>
  </a:extLst>
</a:theme>
</file>

<file path=ppt/theme/theme11.xml><?xml version="1.0" encoding="utf-8"?>
<a:theme xmlns:a="http://schemas.openxmlformats.org/drawingml/2006/main" name="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D3C85451-84FB-486F-8D01-5A6C9AD941D7}"/>
    </a:ext>
  </a:extLst>
</a:theme>
</file>

<file path=ppt/theme/theme12.xml><?xml version="1.0" encoding="utf-8"?>
<a:theme xmlns:a="http://schemas.openxmlformats.org/drawingml/2006/main" name="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D5ACD58C-427A-4283-A852-3C640E71342C}"/>
    </a:ext>
  </a:extLst>
</a:theme>
</file>

<file path=ppt/theme/theme13.xml><?xml version="1.0" encoding="utf-8"?>
<a:theme xmlns:a="http://schemas.openxmlformats.org/drawingml/2006/main" name="1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D1B60A47-914C-4A33-A07B-1F04C616A249}"/>
    </a:ext>
  </a:extLst>
</a:theme>
</file>

<file path=ppt/theme/theme14.xml><?xml version="1.0" encoding="utf-8"?>
<a:theme xmlns:a="http://schemas.openxmlformats.org/drawingml/2006/main" name="10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BACBCA06-188D-4469-8770-B82669E94124}"/>
    </a:ext>
  </a:extLst>
</a:theme>
</file>

<file path=ppt/theme/theme15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012D46CD-AD3F-4191-9B07-063B2ECEC0AF}"/>
    </a:ext>
  </a:extLst>
</a:theme>
</file>

<file path=ppt/theme/theme16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555DCDDD-1A65-49F7-BB4B-116F8BC14FD6}"/>
    </a:ext>
  </a:extLst>
</a:theme>
</file>

<file path=ppt/theme/theme17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F0738562-01D3-4B37-8C0D-F6A9949AF575}"/>
    </a:ext>
  </a:extLst>
</a:theme>
</file>

<file path=ppt/theme/theme18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634771D5-44FD-4AFC-9A6F-A653703D55E6}"/>
    </a:ext>
  </a:extLst>
</a:theme>
</file>

<file path=ppt/theme/theme19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44CA3E67-C78B-4628-954A-0317F2F7BBB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7FE5185C-B27A-4980-91ED-55A2947FE1F0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B13C6607-F070-4AEC-B120-EA8B7FE0F290}"/>
    </a:ext>
  </a:extLst>
</a:theme>
</file>

<file path=ppt/theme/theme5.xml><?xml version="1.0" encoding="utf-8"?>
<a:theme xmlns:a="http://schemas.openxmlformats.org/drawingml/2006/main" name="4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C431B9C8-B038-4453-8A68-F98AFE6FA869}"/>
    </a:ext>
  </a:extLst>
</a:theme>
</file>

<file path=ppt/theme/theme6.xml><?xml version="1.0" encoding="utf-8"?>
<a:theme xmlns:a="http://schemas.openxmlformats.org/drawingml/2006/main" name="5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28F6A8EB-570B-462B-AFAE-9593D61017C2}"/>
    </a:ext>
  </a:extLst>
</a:theme>
</file>

<file path=ppt/theme/theme7.xml><?xml version="1.0" encoding="utf-8"?>
<a:theme xmlns:a="http://schemas.openxmlformats.org/drawingml/2006/main" name="6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126CB392-054E-4CAF-B197-6949E1BEAAD6}"/>
    </a:ext>
  </a:extLst>
</a:theme>
</file>

<file path=ppt/theme/theme8.xml><?xml version="1.0" encoding="utf-8"?>
<a:theme xmlns:a="http://schemas.openxmlformats.org/drawingml/2006/main" name="7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91D6C60C-19B3-4FC2-B205-3E8E4309E916}"/>
    </a:ext>
  </a:extLst>
</a:theme>
</file>

<file path=ppt/theme/theme9.xml><?xml version="1.0" encoding="utf-8"?>
<a:theme xmlns:a="http://schemas.openxmlformats.org/drawingml/2006/main" name="8_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414C438F-0FC0-42B2-A46A-E9B5FCE1F13C}" vid="{C30DD92D-8F5F-4837-85CF-5D5401FB656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F95DA09B50C64AA715AF2B19E50CA4" ma:contentTypeVersion="0" ma:contentTypeDescription="Crée un document." ma:contentTypeScope="" ma:versionID="afdca5bfa54ad0334974268375f27a7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b3613ba4871b6d4221e6a6d8c4f7bd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BE7FD1-F87B-473A-91A9-5F2A222429DB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e07bceb5-6215-4ca1-a88a-3b1da242f6a3"/>
    <ds:schemaRef ds:uri="http://purl.org/dc/terms/"/>
    <ds:schemaRef ds:uri="7e2e37db-2e4a-4cbb-8437-90344a949d58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A82C3D5-20CE-452C-ADD5-1C18682158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9947A1-B40A-459B-90A3-B9522CF25A70}"/>
</file>

<file path=docProps/app.xml><?xml version="1.0" encoding="utf-8"?>
<Properties xmlns="http://schemas.openxmlformats.org/officeDocument/2006/extended-properties" xmlns:vt="http://schemas.openxmlformats.org/officeDocument/2006/docPropsVTypes">
  <Template>Template Inesu UCL</Template>
  <TotalTime>12615</TotalTime>
  <Words>3335</Words>
  <Application>Microsoft Office PowerPoint</Application>
  <PresentationFormat>Grand écran</PresentationFormat>
  <Paragraphs>837</Paragraphs>
  <Slides>49</Slides>
  <Notes>16</Notes>
  <HiddenSlides>1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49</vt:i4>
      </vt:variant>
    </vt:vector>
  </HeadingPairs>
  <TitlesOfParts>
    <vt:vector size="71" baseType="lpstr">
      <vt:lpstr>Arial</vt:lpstr>
      <vt:lpstr>Calibri</vt:lpstr>
      <vt:lpstr>Montserrat</vt:lpstr>
      <vt:lpstr>Symbol</vt:lpstr>
      <vt:lpstr>3_Thème Office</vt:lpstr>
      <vt:lpstr>1_Thème Office</vt:lpstr>
      <vt:lpstr>1_Conception personnalisée</vt:lpstr>
      <vt:lpstr>2_Conception personnalisée</vt:lpstr>
      <vt:lpstr>4_Thème Office</vt:lpstr>
      <vt:lpstr>5_Thème Office</vt:lpstr>
      <vt:lpstr>6_Thème Office</vt:lpstr>
      <vt:lpstr>7_Thème Office</vt:lpstr>
      <vt:lpstr>8_Thème Office</vt:lpstr>
      <vt:lpstr>9_Thème Office</vt:lpstr>
      <vt:lpstr>8_Conception personnalisée</vt:lpstr>
      <vt:lpstr>9_Conception personnalisée</vt:lpstr>
      <vt:lpstr>11_Conception personnalisée</vt:lpstr>
      <vt:lpstr>10_Conception personnalisée</vt:lpstr>
      <vt:lpstr>12_Conception personnalisée</vt:lpstr>
      <vt:lpstr>13_Conception personnalisée</vt:lpstr>
      <vt:lpstr>15_Conception personnalisée</vt:lpstr>
      <vt:lpstr>16_Conception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Grégory Falisse</dc:creator>
  <cp:lastModifiedBy>Grégory Falisse</cp:lastModifiedBy>
  <cp:revision>138</cp:revision>
  <dcterms:created xsi:type="dcterms:W3CDTF">2021-10-14T08:31:35Z</dcterms:created>
  <dcterms:modified xsi:type="dcterms:W3CDTF">2023-09-12T11:51:45Z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0x01010025F95DA09B50C64AA715AF2B19E50CA4</vt:lpwstr>
  </property>
</Properties>
</file>